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6858000" cy="9144000"/>
  <p:embeddedFontLst>
    <p:embeddedFont>
      <p:font typeface="Roboto" panose="02000000000000000000" pitchFamily="2"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2" d="100"/>
          <a:sy n="142" d="100"/>
        </p:scale>
        <p:origin x="714" y="1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f141e4cba6_0_8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f141e4cba6_0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f7f86b95fa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f7f86b95f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f8fe55a0f6_0_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f8fe55a0f6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101a212e7e0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101a212e7e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101a212e7e0_0_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101a212e7e0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101a212e7e0_0_1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101a212e7e0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1013ba30e61_1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1013ba30e61_1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f141e4cba6_0_5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f141e4cba6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f141e4cba6_0_6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f141e4cba6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f8fe55a0f6_0_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f8fe55a0f6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f141e4cba6_0_6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f141e4cba6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f141e4cba6_0_7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 name="Google Shape;105;gf141e4cba6_0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f141e4cba6_0_7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f141e4cba6_0_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f141e4cba6_0_8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f141e4cba6_0_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flipH="1">
            <a:off x="8246400" y="4245925"/>
            <a:ext cx="897600" cy="897600"/>
          </a:xfrm>
          <a:prstGeom prst="rtTriangl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flipH="1">
            <a:off x="8246400" y="4245875"/>
            <a:ext cx="897600" cy="897600"/>
          </a:xfrm>
          <a:prstGeom prst="round1Rect">
            <a:avLst>
              <a:gd name="adj" fmla="val 16667"/>
            </a:avLst>
          </a:prstGeom>
          <a:solidFill>
            <a:schemeClr val="lt1">
              <a:alpha val="6808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390525" y="1819275"/>
            <a:ext cx="8222100" cy="933600"/>
          </a:xfrm>
          <a:prstGeom prst="rect">
            <a:avLst/>
          </a:prstGeom>
        </p:spPr>
        <p:txBody>
          <a:bodyPr spcFirstLastPara="1" wrap="square" lIns="91425" tIns="91425" rIns="91425" bIns="91425" anchor="b"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13" name="Google Shape;13;p2"/>
          <p:cNvSpPr txBox="1">
            <a:spLocks noGrp="1"/>
          </p:cNvSpPr>
          <p:nvPr>
            <p:ph type="subTitle" idx="1"/>
          </p:nvPr>
        </p:nvSpPr>
        <p:spPr>
          <a:xfrm>
            <a:off x="390525" y="2789130"/>
            <a:ext cx="8222100" cy="4329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1800">
                <a:solidFill>
                  <a:schemeClr val="lt1"/>
                </a:solidFill>
              </a:defRPr>
            </a:lvl2pPr>
            <a:lvl3pPr lvl="2">
              <a:lnSpc>
                <a:spcPct val="100000"/>
              </a:lnSpc>
              <a:spcBef>
                <a:spcPts val="0"/>
              </a:spcBef>
              <a:spcAft>
                <a:spcPts val="0"/>
              </a:spcAft>
              <a:buClr>
                <a:schemeClr val="lt1"/>
              </a:buClr>
              <a:buSzPts val="1800"/>
              <a:buNone/>
              <a:defRPr sz="1800">
                <a:solidFill>
                  <a:schemeClr val="lt1"/>
                </a:solidFill>
              </a:defRPr>
            </a:lvl3pPr>
            <a:lvl4pPr lvl="3">
              <a:lnSpc>
                <a:spcPct val="100000"/>
              </a:lnSpc>
              <a:spcBef>
                <a:spcPts val="0"/>
              </a:spcBef>
              <a:spcAft>
                <a:spcPts val="0"/>
              </a:spcAft>
              <a:buClr>
                <a:schemeClr val="lt1"/>
              </a:buClr>
              <a:buSzPts val="1800"/>
              <a:buNone/>
              <a:defRPr sz="1800">
                <a:solidFill>
                  <a:schemeClr val="lt1"/>
                </a:solidFill>
              </a:defRPr>
            </a:lvl4pPr>
            <a:lvl5pPr lvl="4">
              <a:lnSpc>
                <a:spcPct val="100000"/>
              </a:lnSpc>
              <a:spcBef>
                <a:spcPts val="0"/>
              </a:spcBef>
              <a:spcAft>
                <a:spcPts val="0"/>
              </a:spcAft>
              <a:buClr>
                <a:schemeClr val="lt1"/>
              </a:buClr>
              <a:buSzPts val="1800"/>
              <a:buNone/>
              <a:defRPr sz="1800">
                <a:solidFill>
                  <a:schemeClr val="lt1"/>
                </a:solidFill>
              </a:defRPr>
            </a:lvl5pPr>
            <a:lvl6pPr lvl="5">
              <a:lnSpc>
                <a:spcPct val="100000"/>
              </a:lnSpc>
              <a:spcBef>
                <a:spcPts val="0"/>
              </a:spcBef>
              <a:spcAft>
                <a:spcPts val="0"/>
              </a:spcAft>
              <a:buClr>
                <a:schemeClr val="lt1"/>
              </a:buClr>
              <a:buSzPts val="1800"/>
              <a:buNone/>
              <a:defRPr sz="1800">
                <a:solidFill>
                  <a:schemeClr val="lt1"/>
                </a:solidFill>
              </a:defRPr>
            </a:lvl6pPr>
            <a:lvl7pPr lvl="6">
              <a:lnSpc>
                <a:spcPct val="100000"/>
              </a:lnSpc>
              <a:spcBef>
                <a:spcPts val="0"/>
              </a:spcBef>
              <a:spcAft>
                <a:spcPts val="0"/>
              </a:spcAft>
              <a:buClr>
                <a:schemeClr val="lt1"/>
              </a:buClr>
              <a:buSzPts val="1800"/>
              <a:buNone/>
              <a:defRPr sz="1800">
                <a:solidFill>
                  <a:schemeClr val="lt1"/>
                </a:solidFill>
              </a:defRPr>
            </a:lvl7pPr>
            <a:lvl8pPr lvl="7">
              <a:lnSpc>
                <a:spcPct val="100000"/>
              </a:lnSpc>
              <a:spcBef>
                <a:spcPts val="0"/>
              </a:spcBef>
              <a:spcAft>
                <a:spcPts val="0"/>
              </a:spcAft>
              <a:buClr>
                <a:schemeClr val="lt1"/>
              </a:buClr>
              <a:buSzPts val="1800"/>
              <a:buNone/>
              <a:defRPr sz="1800">
                <a:solidFill>
                  <a:schemeClr val="lt1"/>
                </a:solidFill>
              </a:defRPr>
            </a:lvl8pPr>
            <a:lvl9pPr lvl="8">
              <a:lnSpc>
                <a:spcPct val="100000"/>
              </a:lnSpc>
              <a:spcBef>
                <a:spcPts val="0"/>
              </a:spcBef>
              <a:spcAft>
                <a:spcPts val="0"/>
              </a:spcAft>
              <a:buClr>
                <a:schemeClr val="lt1"/>
              </a:buClr>
              <a:buSzPts val="1800"/>
              <a:buNone/>
              <a:defRPr sz="1800">
                <a:solidFill>
                  <a:schemeClr val="lt1"/>
                </a:solidFill>
              </a:defRPr>
            </a:lvl9pPr>
          </a:lstStyle>
          <a:p>
            <a:endParaRPr/>
          </a:p>
        </p:txBody>
      </p:sp>
      <p:sp>
        <p:nvSpPr>
          <p:cNvPr id="14" name="Google Shape;14;p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4"/>
        </a:solidFill>
        <a:effectLst/>
      </p:bgPr>
    </p:bg>
    <p:spTree>
      <p:nvGrpSpPr>
        <p:cNvPr id="1" name="Shape 57"/>
        <p:cNvGrpSpPr/>
        <p:nvPr/>
      </p:nvGrpSpPr>
      <p:grpSpPr>
        <a:xfrm>
          <a:off x="0" y="0"/>
          <a:ext cx="0" cy="0"/>
          <a:chOff x="0" y="0"/>
          <a:chExt cx="0" cy="0"/>
        </a:xfrm>
      </p:grpSpPr>
      <p:sp>
        <p:nvSpPr>
          <p:cNvPr id="58" name="Google Shape;58;p11"/>
          <p:cNvSpPr txBox="1">
            <a:spLocks noGrp="1"/>
          </p:cNvSpPr>
          <p:nvPr>
            <p:ph type="title" hasCustomPrompt="1"/>
          </p:nvPr>
        </p:nvSpPr>
        <p:spPr>
          <a:xfrm>
            <a:off x="475500" y="1258525"/>
            <a:ext cx="8222100" cy="19635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dk2"/>
              </a:buClr>
              <a:buSzPts val="12000"/>
              <a:buNone/>
              <a:defRPr sz="12000">
                <a:solidFill>
                  <a:schemeClr val="dk2"/>
                </a:solidFill>
              </a:defRPr>
            </a:lvl1pPr>
            <a:lvl2pPr lvl="1" algn="ctr">
              <a:spcBef>
                <a:spcPts val="0"/>
              </a:spcBef>
              <a:spcAft>
                <a:spcPts val="0"/>
              </a:spcAft>
              <a:buClr>
                <a:schemeClr val="dk2"/>
              </a:buClr>
              <a:buSzPts val="12000"/>
              <a:buNone/>
              <a:defRPr sz="12000">
                <a:solidFill>
                  <a:schemeClr val="dk2"/>
                </a:solidFill>
              </a:defRPr>
            </a:lvl2pPr>
            <a:lvl3pPr lvl="2" algn="ctr">
              <a:spcBef>
                <a:spcPts val="0"/>
              </a:spcBef>
              <a:spcAft>
                <a:spcPts val="0"/>
              </a:spcAft>
              <a:buClr>
                <a:schemeClr val="dk2"/>
              </a:buClr>
              <a:buSzPts val="12000"/>
              <a:buNone/>
              <a:defRPr sz="12000">
                <a:solidFill>
                  <a:schemeClr val="dk2"/>
                </a:solidFill>
              </a:defRPr>
            </a:lvl3pPr>
            <a:lvl4pPr lvl="3" algn="ctr">
              <a:spcBef>
                <a:spcPts val="0"/>
              </a:spcBef>
              <a:spcAft>
                <a:spcPts val="0"/>
              </a:spcAft>
              <a:buClr>
                <a:schemeClr val="dk2"/>
              </a:buClr>
              <a:buSzPts val="12000"/>
              <a:buNone/>
              <a:defRPr sz="12000">
                <a:solidFill>
                  <a:schemeClr val="dk2"/>
                </a:solidFill>
              </a:defRPr>
            </a:lvl4pPr>
            <a:lvl5pPr lvl="4" algn="ctr">
              <a:spcBef>
                <a:spcPts val="0"/>
              </a:spcBef>
              <a:spcAft>
                <a:spcPts val="0"/>
              </a:spcAft>
              <a:buClr>
                <a:schemeClr val="dk2"/>
              </a:buClr>
              <a:buSzPts val="12000"/>
              <a:buNone/>
              <a:defRPr sz="12000">
                <a:solidFill>
                  <a:schemeClr val="dk2"/>
                </a:solidFill>
              </a:defRPr>
            </a:lvl5pPr>
            <a:lvl6pPr lvl="5" algn="ctr">
              <a:spcBef>
                <a:spcPts val="0"/>
              </a:spcBef>
              <a:spcAft>
                <a:spcPts val="0"/>
              </a:spcAft>
              <a:buClr>
                <a:schemeClr val="dk2"/>
              </a:buClr>
              <a:buSzPts val="12000"/>
              <a:buNone/>
              <a:defRPr sz="12000">
                <a:solidFill>
                  <a:schemeClr val="dk2"/>
                </a:solidFill>
              </a:defRPr>
            </a:lvl6pPr>
            <a:lvl7pPr lvl="6" algn="ctr">
              <a:spcBef>
                <a:spcPts val="0"/>
              </a:spcBef>
              <a:spcAft>
                <a:spcPts val="0"/>
              </a:spcAft>
              <a:buClr>
                <a:schemeClr val="dk2"/>
              </a:buClr>
              <a:buSzPts val="12000"/>
              <a:buNone/>
              <a:defRPr sz="12000">
                <a:solidFill>
                  <a:schemeClr val="dk2"/>
                </a:solidFill>
              </a:defRPr>
            </a:lvl7pPr>
            <a:lvl8pPr lvl="7" algn="ctr">
              <a:spcBef>
                <a:spcPts val="0"/>
              </a:spcBef>
              <a:spcAft>
                <a:spcPts val="0"/>
              </a:spcAft>
              <a:buClr>
                <a:schemeClr val="dk2"/>
              </a:buClr>
              <a:buSzPts val="12000"/>
              <a:buNone/>
              <a:defRPr sz="12000">
                <a:solidFill>
                  <a:schemeClr val="dk2"/>
                </a:solidFill>
              </a:defRPr>
            </a:lvl8pPr>
            <a:lvl9pPr lvl="8" algn="ctr">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a:spLocks noGrp="1"/>
          </p:cNvSpPr>
          <p:nvPr>
            <p:ph type="body" idx="1"/>
          </p:nvPr>
        </p:nvSpPr>
        <p:spPr>
          <a:xfrm>
            <a:off x="475500" y="3304625"/>
            <a:ext cx="82221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60" name="Google Shape;60;p11"/>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4"/>
        </a:solidFill>
        <a:effectLst/>
      </p:bgPr>
    </p:bg>
    <p:spTree>
      <p:nvGrpSpPr>
        <p:cNvPr id="1" name="Shape 61"/>
        <p:cNvGrpSpPr/>
        <p:nvPr/>
      </p:nvGrpSpPr>
      <p:grpSpPr>
        <a:xfrm>
          <a:off x="0" y="0"/>
          <a:ext cx="0" cy="0"/>
          <a:chOff x="0" y="0"/>
          <a:chExt cx="0" cy="0"/>
        </a:xfrm>
      </p:grpSpPr>
      <p:sp>
        <p:nvSpPr>
          <p:cNvPr id="62" name="Google Shape;62;p1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7" name="Google Shape;17;p3"/>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2" name="Google Shape;22;p4"/>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3" name="Google Shape;23;p4"/>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8" name="Google Shape;28;p5"/>
          <p:cNvSpPr txBox="1">
            <a:spLocks noGrp="1"/>
          </p:cNvSpPr>
          <p:nvPr>
            <p:ph type="body" idx="1"/>
          </p:nvPr>
        </p:nvSpPr>
        <p:spPr>
          <a:xfrm>
            <a:off x="471900" y="1919075"/>
            <a:ext cx="3999900" cy="2710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9" name="Google Shape;29;p5"/>
          <p:cNvSpPr txBox="1">
            <a:spLocks noGrp="1"/>
          </p:cNvSpPr>
          <p:nvPr>
            <p:ph type="body" idx="2"/>
          </p:nvPr>
        </p:nvSpPr>
        <p:spPr>
          <a:xfrm>
            <a:off x="4694250" y="1919075"/>
            <a:ext cx="3999900" cy="2710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0" name="Google Shape;30;p5"/>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p:nvPr/>
        </p:nvSpPr>
        <p:spPr>
          <a:xfrm rot="10800000" flipH="1">
            <a:off x="0" y="656400"/>
            <a:ext cx="9144000" cy="44871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6"/>
          <p:cNvSpPr txBox="1">
            <a:spLocks noGrp="1"/>
          </p:cNvSpPr>
          <p:nvPr>
            <p:ph type="title"/>
          </p:nvPr>
        </p:nvSpPr>
        <p:spPr>
          <a:xfrm>
            <a:off x="98250" y="16350"/>
            <a:ext cx="8826600" cy="602700"/>
          </a:xfrm>
          <a:prstGeom prst="rect">
            <a:avLst/>
          </a:prstGeom>
        </p:spPr>
        <p:txBody>
          <a:bodyPr spcFirstLastPara="1" wrap="square" lIns="91425" tIns="91425" rIns="91425" bIns="91425" anchor="ctr" anchorCtr="0">
            <a:normAutofit/>
          </a:bodyPr>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35" name="Google Shape;35;p6"/>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txBox="1"/>
          <p:nvPr/>
        </p:nvSpPr>
        <p:spPr>
          <a:xfrm rot="10800000" flipH="1">
            <a:off x="3276600" y="25"/>
            <a:ext cx="58674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7"/>
          <p:cNvSpPr txBox="1">
            <a:spLocks noGrp="1"/>
          </p:cNvSpPr>
          <p:nvPr>
            <p:ph type="title"/>
          </p:nvPr>
        </p:nvSpPr>
        <p:spPr>
          <a:xfrm>
            <a:off x="226078" y="357800"/>
            <a:ext cx="2808000" cy="9534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0" name="Google Shape;40;p7"/>
          <p:cNvSpPr txBox="1">
            <a:spLocks noGrp="1"/>
          </p:cNvSpPr>
          <p:nvPr>
            <p:ph type="body" idx="1"/>
          </p:nvPr>
        </p:nvSpPr>
        <p:spPr>
          <a:xfrm>
            <a:off x="226075" y="1465800"/>
            <a:ext cx="2808000" cy="3163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Clr>
                <a:schemeClr val="lt1"/>
              </a:buClr>
              <a:buSzPts val="1200"/>
              <a:buChar char="●"/>
              <a:defRPr sz="1200">
                <a:solidFill>
                  <a:schemeClr val="lt1"/>
                </a:solidFill>
              </a:defRPr>
            </a:lvl1pPr>
            <a:lvl2pPr marL="914400" lvl="1" indent="-304800">
              <a:spcBef>
                <a:spcPts val="0"/>
              </a:spcBef>
              <a:spcAft>
                <a:spcPts val="0"/>
              </a:spcAft>
              <a:buClr>
                <a:schemeClr val="lt1"/>
              </a:buClr>
              <a:buSzPts val="1200"/>
              <a:buChar char="○"/>
              <a:defRPr sz="1200">
                <a:solidFill>
                  <a:schemeClr val="lt1"/>
                </a:solidFill>
              </a:defRPr>
            </a:lvl2pPr>
            <a:lvl3pPr marL="1371600" lvl="2" indent="-304800">
              <a:spcBef>
                <a:spcPts val="0"/>
              </a:spcBef>
              <a:spcAft>
                <a:spcPts val="0"/>
              </a:spcAft>
              <a:buClr>
                <a:schemeClr val="lt1"/>
              </a:buClr>
              <a:buSzPts val="1200"/>
              <a:buChar char="■"/>
              <a:defRPr sz="1200">
                <a:solidFill>
                  <a:schemeClr val="lt1"/>
                </a:solidFill>
              </a:defRPr>
            </a:lvl3pPr>
            <a:lvl4pPr marL="1828800" lvl="3" indent="-304800">
              <a:spcBef>
                <a:spcPts val="0"/>
              </a:spcBef>
              <a:spcAft>
                <a:spcPts val="0"/>
              </a:spcAft>
              <a:buClr>
                <a:schemeClr val="lt1"/>
              </a:buClr>
              <a:buSzPts val="1200"/>
              <a:buChar char="●"/>
              <a:defRPr sz="1200">
                <a:solidFill>
                  <a:schemeClr val="lt1"/>
                </a:solidFill>
              </a:defRPr>
            </a:lvl4pPr>
            <a:lvl5pPr marL="2286000" lvl="4" indent="-304800">
              <a:spcBef>
                <a:spcPts val="0"/>
              </a:spcBef>
              <a:spcAft>
                <a:spcPts val="0"/>
              </a:spcAft>
              <a:buClr>
                <a:schemeClr val="lt1"/>
              </a:buClr>
              <a:buSzPts val="1200"/>
              <a:buChar char="○"/>
              <a:defRPr sz="1200">
                <a:solidFill>
                  <a:schemeClr val="lt1"/>
                </a:solidFill>
              </a:defRPr>
            </a:lvl5pPr>
            <a:lvl6pPr marL="2743200" lvl="5" indent="-304800">
              <a:spcBef>
                <a:spcPts val="0"/>
              </a:spcBef>
              <a:spcAft>
                <a:spcPts val="0"/>
              </a:spcAft>
              <a:buClr>
                <a:schemeClr val="lt1"/>
              </a:buClr>
              <a:buSzPts val="1200"/>
              <a:buChar char="■"/>
              <a:defRPr sz="1200">
                <a:solidFill>
                  <a:schemeClr val="lt1"/>
                </a:solidFill>
              </a:defRPr>
            </a:lvl6pPr>
            <a:lvl7pPr marL="3200400" lvl="6" indent="-304800">
              <a:spcBef>
                <a:spcPts val="0"/>
              </a:spcBef>
              <a:spcAft>
                <a:spcPts val="0"/>
              </a:spcAft>
              <a:buClr>
                <a:schemeClr val="lt1"/>
              </a:buClr>
              <a:buSzPts val="1200"/>
              <a:buChar char="●"/>
              <a:defRPr sz="1200">
                <a:solidFill>
                  <a:schemeClr val="lt1"/>
                </a:solidFill>
              </a:defRPr>
            </a:lvl7pPr>
            <a:lvl8pPr marL="3657600" lvl="7" indent="-304800">
              <a:spcBef>
                <a:spcPts val="0"/>
              </a:spcBef>
              <a:spcAft>
                <a:spcPts val="0"/>
              </a:spcAft>
              <a:buClr>
                <a:schemeClr val="lt1"/>
              </a:buClr>
              <a:buSzPts val="1200"/>
              <a:buChar char="○"/>
              <a:defRPr sz="1200">
                <a:solidFill>
                  <a:schemeClr val="lt1"/>
                </a:solidFill>
              </a:defRPr>
            </a:lvl8pPr>
            <a:lvl9pPr marL="4114800" lvl="8" indent="-304800">
              <a:spcBef>
                <a:spcPts val="0"/>
              </a:spcBef>
              <a:spcAft>
                <a:spcPts val="0"/>
              </a:spcAft>
              <a:buClr>
                <a:schemeClr val="lt1"/>
              </a:buClr>
              <a:buSzPts val="1200"/>
              <a:buChar char="■"/>
              <a:defRPr sz="1200">
                <a:solidFill>
                  <a:schemeClr val="lt1"/>
                </a:solidFill>
              </a:defRPr>
            </a:lvl9pPr>
          </a:lstStyle>
          <a:p>
            <a:endParaRPr/>
          </a:p>
        </p:txBody>
      </p:sp>
      <p:sp>
        <p:nvSpPr>
          <p:cNvPr id="41" name="Google Shape;41;p7"/>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490250" y="488250"/>
            <a:ext cx="62271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a:endParaRPr/>
          </a:p>
        </p:txBody>
      </p:sp>
      <p:sp>
        <p:nvSpPr>
          <p:cNvPr id="44" name="Google Shape;44;p8"/>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dk2"/>
              </a:buClr>
              <a:buSzPts val="4200"/>
              <a:buNone/>
              <a:defRPr sz="4200">
                <a:solidFill>
                  <a:schemeClr val="dk2"/>
                </a:solidFill>
              </a:defRPr>
            </a:lvl1pPr>
            <a:lvl2pPr lvl="1" algn="ctr">
              <a:spcBef>
                <a:spcPts val="0"/>
              </a:spcBef>
              <a:spcAft>
                <a:spcPts val="0"/>
              </a:spcAft>
              <a:buClr>
                <a:schemeClr val="dk2"/>
              </a:buClr>
              <a:buSzPts val="4200"/>
              <a:buNone/>
              <a:defRPr sz="4200">
                <a:solidFill>
                  <a:schemeClr val="dk2"/>
                </a:solidFill>
              </a:defRPr>
            </a:lvl2pPr>
            <a:lvl3pPr lvl="2" algn="ctr">
              <a:spcBef>
                <a:spcPts val="0"/>
              </a:spcBef>
              <a:spcAft>
                <a:spcPts val="0"/>
              </a:spcAft>
              <a:buClr>
                <a:schemeClr val="dk2"/>
              </a:buClr>
              <a:buSzPts val="4200"/>
              <a:buNone/>
              <a:defRPr sz="4200">
                <a:solidFill>
                  <a:schemeClr val="dk2"/>
                </a:solidFill>
              </a:defRPr>
            </a:lvl3pPr>
            <a:lvl4pPr lvl="3" algn="ctr">
              <a:spcBef>
                <a:spcPts val="0"/>
              </a:spcBef>
              <a:spcAft>
                <a:spcPts val="0"/>
              </a:spcAft>
              <a:buClr>
                <a:schemeClr val="dk2"/>
              </a:buClr>
              <a:buSzPts val="4200"/>
              <a:buNone/>
              <a:defRPr sz="4200">
                <a:solidFill>
                  <a:schemeClr val="dk2"/>
                </a:solidFill>
              </a:defRPr>
            </a:lvl4pPr>
            <a:lvl5pPr lvl="4" algn="ctr">
              <a:spcBef>
                <a:spcPts val="0"/>
              </a:spcBef>
              <a:spcAft>
                <a:spcPts val="0"/>
              </a:spcAft>
              <a:buClr>
                <a:schemeClr val="dk2"/>
              </a:buClr>
              <a:buSzPts val="4200"/>
              <a:buNone/>
              <a:defRPr sz="4200">
                <a:solidFill>
                  <a:schemeClr val="dk2"/>
                </a:solidFill>
              </a:defRPr>
            </a:lvl5pPr>
            <a:lvl6pPr lvl="5" algn="ctr">
              <a:spcBef>
                <a:spcPts val="0"/>
              </a:spcBef>
              <a:spcAft>
                <a:spcPts val="0"/>
              </a:spcAft>
              <a:buClr>
                <a:schemeClr val="dk2"/>
              </a:buClr>
              <a:buSzPts val="4200"/>
              <a:buNone/>
              <a:defRPr sz="4200">
                <a:solidFill>
                  <a:schemeClr val="dk2"/>
                </a:solidFill>
              </a:defRPr>
            </a:lvl6pPr>
            <a:lvl7pPr lvl="6" algn="ctr">
              <a:spcBef>
                <a:spcPts val="0"/>
              </a:spcBef>
              <a:spcAft>
                <a:spcPts val="0"/>
              </a:spcAft>
              <a:buClr>
                <a:schemeClr val="dk2"/>
              </a:buClr>
              <a:buSzPts val="4200"/>
              <a:buNone/>
              <a:defRPr sz="4200">
                <a:solidFill>
                  <a:schemeClr val="dk2"/>
                </a:solidFill>
              </a:defRPr>
            </a:lvl7pPr>
            <a:lvl8pPr lvl="7" algn="ctr">
              <a:spcBef>
                <a:spcPts val="0"/>
              </a:spcBef>
              <a:spcAft>
                <a:spcPts val="0"/>
              </a:spcAft>
              <a:buClr>
                <a:schemeClr val="dk2"/>
              </a:buClr>
              <a:buSzPts val="4200"/>
              <a:buNone/>
              <a:defRPr sz="4200">
                <a:solidFill>
                  <a:schemeClr val="dk2"/>
                </a:solidFill>
              </a:defRPr>
            </a:lvl8pPr>
            <a:lvl9pPr lvl="8" algn="ctr">
              <a:spcBef>
                <a:spcPts val="0"/>
              </a:spcBef>
              <a:spcAft>
                <a:spcPts val="0"/>
              </a:spcAft>
              <a:buClr>
                <a:schemeClr val="dk2"/>
              </a:buClr>
              <a:buSzPts val="4200"/>
              <a:buNone/>
              <a:defRPr sz="4200">
                <a:solidFill>
                  <a:schemeClr val="dk2"/>
                </a:solidFill>
              </a:defRPr>
            </a:lvl9pPr>
          </a:lstStyle>
          <a:p>
            <a:endParaRPr/>
          </a:p>
        </p:txBody>
      </p:sp>
      <p:sp>
        <p:nvSpPr>
          <p:cNvPr id="49" name="Google Shape;49;p9"/>
          <p:cNvSpPr txBox="1">
            <a:spLocks noGrp="1"/>
          </p:cNvSpPr>
          <p:nvPr>
            <p:ph type="subTitle" idx="1"/>
          </p:nvPr>
        </p:nvSpPr>
        <p:spPr>
          <a:xfrm>
            <a:off x="265500" y="2779467"/>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0" name="Google Shape;50;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10"/>
          <p:cNvSpPr txBox="1"/>
          <p:nvPr/>
        </p:nvSpPr>
        <p:spPr>
          <a:xfrm rot="10800000" flipH="1">
            <a:off x="0" y="0"/>
            <a:ext cx="9144000" cy="46959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0"/>
          <p:cNvSpPr/>
          <p:nvPr/>
        </p:nvSpPr>
        <p:spPr>
          <a:xfrm rot="10800000" flipH="1">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0"/>
          <p:cNvSpPr txBox="1">
            <a:spLocks noGrp="1"/>
          </p:cNvSpPr>
          <p:nvPr>
            <p:ph type="body" idx="1"/>
          </p:nvPr>
        </p:nvSpPr>
        <p:spPr>
          <a:xfrm>
            <a:off x="57150" y="4696825"/>
            <a:ext cx="8382000" cy="4467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Clr>
                <a:schemeClr val="lt1"/>
              </a:buClr>
              <a:buSzPts val="1200"/>
              <a:buNone/>
              <a:defRPr sz="1200">
                <a:solidFill>
                  <a:schemeClr val="lt1"/>
                </a:solidFill>
              </a:defRPr>
            </a:lvl1pPr>
          </a:lstStyle>
          <a:p>
            <a:endParaRPr/>
          </a:p>
        </p:txBody>
      </p:sp>
      <p:sp>
        <p:nvSpPr>
          <p:cNvPr id="56" name="Google Shape;56;p10"/>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terial">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rm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471900" y="1919075"/>
            <a:ext cx="8222100" cy="2710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marL="914400" lvl="1"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2pPr>
            <a:lvl3pPr marL="1371600" lvl="2"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3pPr>
            <a:lvl4pPr marL="1828800" lvl="3"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4pPr>
            <a:lvl5pPr marL="2286000" lvl="4"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5pPr>
            <a:lvl6pPr marL="2743200" lvl="5"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6pPr>
            <a:lvl7pPr marL="3200400" lvl="6"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7pPr>
            <a:lvl8pPr marL="3657600" lvl="7"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8pPr>
            <a:lvl9pPr marL="4114800" lvl="8"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latin typeface="Roboto"/>
                <a:ea typeface="Roboto"/>
                <a:cs typeface="Roboto"/>
                <a:sym typeface="Roboto"/>
              </a:defRPr>
            </a:lvl1pPr>
            <a:lvl2pPr lvl="1" algn="r">
              <a:buNone/>
              <a:defRPr sz="1000">
                <a:solidFill>
                  <a:schemeClr val="lt2"/>
                </a:solidFill>
                <a:latin typeface="Roboto"/>
                <a:ea typeface="Roboto"/>
                <a:cs typeface="Roboto"/>
                <a:sym typeface="Roboto"/>
              </a:defRPr>
            </a:lvl2pPr>
            <a:lvl3pPr lvl="2" algn="r">
              <a:buNone/>
              <a:defRPr sz="1000">
                <a:solidFill>
                  <a:schemeClr val="lt2"/>
                </a:solidFill>
                <a:latin typeface="Roboto"/>
                <a:ea typeface="Roboto"/>
                <a:cs typeface="Roboto"/>
                <a:sym typeface="Roboto"/>
              </a:defRPr>
            </a:lvl3pPr>
            <a:lvl4pPr lvl="3" algn="r">
              <a:buNone/>
              <a:defRPr sz="1000">
                <a:solidFill>
                  <a:schemeClr val="lt2"/>
                </a:solidFill>
                <a:latin typeface="Roboto"/>
                <a:ea typeface="Roboto"/>
                <a:cs typeface="Roboto"/>
                <a:sym typeface="Roboto"/>
              </a:defRPr>
            </a:lvl4pPr>
            <a:lvl5pPr lvl="4" algn="r">
              <a:buNone/>
              <a:defRPr sz="1000">
                <a:solidFill>
                  <a:schemeClr val="lt2"/>
                </a:solidFill>
                <a:latin typeface="Roboto"/>
                <a:ea typeface="Roboto"/>
                <a:cs typeface="Roboto"/>
                <a:sym typeface="Roboto"/>
              </a:defRPr>
            </a:lvl5pPr>
            <a:lvl6pPr lvl="5" algn="r">
              <a:buNone/>
              <a:defRPr sz="1000">
                <a:solidFill>
                  <a:schemeClr val="lt2"/>
                </a:solidFill>
                <a:latin typeface="Roboto"/>
                <a:ea typeface="Roboto"/>
                <a:cs typeface="Roboto"/>
                <a:sym typeface="Roboto"/>
              </a:defRPr>
            </a:lvl6pPr>
            <a:lvl7pPr lvl="6" algn="r">
              <a:buNone/>
              <a:defRPr sz="1000">
                <a:solidFill>
                  <a:schemeClr val="lt2"/>
                </a:solidFill>
                <a:latin typeface="Roboto"/>
                <a:ea typeface="Roboto"/>
                <a:cs typeface="Roboto"/>
                <a:sym typeface="Roboto"/>
              </a:defRPr>
            </a:lvl7pPr>
            <a:lvl8pPr lvl="7" algn="r">
              <a:buNone/>
              <a:defRPr sz="1000">
                <a:solidFill>
                  <a:schemeClr val="lt2"/>
                </a:solidFill>
                <a:latin typeface="Roboto"/>
                <a:ea typeface="Roboto"/>
                <a:cs typeface="Roboto"/>
                <a:sym typeface="Roboto"/>
              </a:defRPr>
            </a:lvl8pPr>
            <a:lvl9pPr lvl="8" algn="r">
              <a:buNone/>
              <a:defRPr sz="1000">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sv"/>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utbildning.sisuidrottsbocker.se/fotboll/tranare/traningsplaneraren/ovningar/ShowExercise/?exerciseId=38520"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nwZN5KKGVJc"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nwZN5KKGVJc"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2.png"/><Relationship Id="rId5" Type="http://schemas.openxmlformats.org/officeDocument/2006/relationships/image" Target="../media/image3.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3"/>
          <p:cNvSpPr txBox="1">
            <a:spLocks noGrp="1"/>
          </p:cNvSpPr>
          <p:nvPr>
            <p:ph type="ctrTitle"/>
          </p:nvPr>
        </p:nvSpPr>
        <p:spPr>
          <a:xfrm>
            <a:off x="390525" y="1819275"/>
            <a:ext cx="8222100" cy="9336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sv" sz="4688"/>
              <a:t>IFK Fotboll </a:t>
            </a:r>
            <a:r>
              <a:rPr lang="sv"/>
              <a:t> </a:t>
            </a:r>
            <a:endParaRPr/>
          </a:p>
        </p:txBody>
      </p:sp>
      <p:sp>
        <p:nvSpPr>
          <p:cNvPr id="68" name="Google Shape;68;p13"/>
          <p:cNvSpPr txBox="1">
            <a:spLocks noGrp="1"/>
          </p:cNvSpPr>
          <p:nvPr>
            <p:ph type="subTitle" idx="1"/>
          </p:nvPr>
        </p:nvSpPr>
        <p:spPr>
          <a:xfrm>
            <a:off x="390525" y="2789130"/>
            <a:ext cx="8222100" cy="4329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2"/>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sv"/>
              <a:t>Del 4: Spel (litet, mellanstort eller stort)</a:t>
            </a:r>
            <a:endParaRPr/>
          </a:p>
        </p:txBody>
      </p:sp>
      <p:sp>
        <p:nvSpPr>
          <p:cNvPr id="132" name="Google Shape;132;p22"/>
          <p:cNvSpPr txBox="1">
            <a:spLocks noGrp="1"/>
          </p:cNvSpPr>
          <p:nvPr>
            <p:ph type="body" idx="1"/>
          </p:nvPr>
        </p:nvSpPr>
        <p:spPr>
          <a:xfrm>
            <a:off x="471900" y="1919075"/>
            <a:ext cx="4390200" cy="27102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sv"/>
              <a:t>Fokusera på de aktioner ni har tränat på. Utför spelarna dem på ett bra sätt även i spelet. Tex driva boll.</a:t>
            </a:r>
            <a:endParaRPr/>
          </a:p>
          <a:p>
            <a:pPr marL="457200" lvl="0" indent="-342900" algn="l" rtl="0">
              <a:spcBef>
                <a:spcPts val="0"/>
              </a:spcBef>
              <a:spcAft>
                <a:spcPts val="0"/>
              </a:spcAft>
              <a:buSzPts val="1800"/>
              <a:buChar char="●"/>
            </a:pPr>
            <a:r>
              <a:rPr lang="sv"/>
              <a:t>Vilket skede tränar vi på och är vi i? Vi håller oss till det  </a:t>
            </a:r>
            <a:endParaRPr/>
          </a:p>
          <a:p>
            <a:pPr marL="457200" lvl="0" indent="-342900" algn="l" rtl="0">
              <a:spcBef>
                <a:spcPts val="0"/>
              </a:spcBef>
              <a:spcAft>
                <a:spcPts val="0"/>
              </a:spcAft>
              <a:buSzPts val="1800"/>
              <a:buChar char="●"/>
            </a:pPr>
            <a:r>
              <a:rPr lang="sv"/>
              <a:t>Främst anfallsspel för de yngre (5 mot 5). </a:t>
            </a:r>
            <a:endParaRPr/>
          </a:p>
          <a:p>
            <a:pPr marL="457200" lvl="0" indent="-342900" algn="l" rtl="0">
              <a:spcBef>
                <a:spcPts val="0"/>
              </a:spcBef>
              <a:spcAft>
                <a:spcPts val="0"/>
              </a:spcAft>
              <a:buSzPts val="1800"/>
              <a:buChar char="●"/>
            </a:pPr>
            <a:r>
              <a:rPr lang="sv"/>
              <a:t>Motsatt till speluppbyggnad ?  </a:t>
            </a:r>
            <a:endParaRPr/>
          </a:p>
        </p:txBody>
      </p:sp>
      <p:pic>
        <p:nvPicPr>
          <p:cNvPr id="133" name="Google Shape;133;p22"/>
          <p:cNvPicPr preferRelativeResize="0"/>
          <p:nvPr/>
        </p:nvPicPr>
        <p:blipFill>
          <a:blip r:embed="rId3">
            <a:alphaModFix/>
          </a:blip>
          <a:stretch>
            <a:fillRect/>
          </a:stretch>
        </p:blipFill>
        <p:spPr>
          <a:xfrm>
            <a:off x="4972700" y="2149825"/>
            <a:ext cx="3972475" cy="24233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3"/>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sv"/>
              <a:t>Spel, instruktioner. (Speluppbygnad). </a:t>
            </a:r>
            <a:endParaRPr/>
          </a:p>
        </p:txBody>
      </p:sp>
      <p:sp>
        <p:nvSpPr>
          <p:cNvPr id="139" name="Google Shape;139;p23"/>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sv" sz="1200"/>
              <a:t>När vi spelar på träning är det viktigt att vi även har instruerar. Vi instruerar kring följande: </a:t>
            </a:r>
            <a:endParaRPr sz="1200"/>
          </a:p>
          <a:p>
            <a:pPr marL="457200" lvl="0" indent="-304800" algn="l" rtl="0">
              <a:spcBef>
                <a:spcPts val="1200"/>
              </a:spcBef>
              <a:spcAft>
                <a:spcPts val="0"/>
              </a:spcAft>
              <a:buSzPts val="1200"/>
              <a:buAutoNum type="arabicPeriod"/>
            </a:pPr>
            <a:r>
              <a:rPr lang="sv" sz="1200"/>
              <a:t>De aktioner vi tränat på under träningen fortsätter vi att fokusera på. Att göra aktionerna under match är något helt annat än isolerat. Tex halvrättvänd och mottag. </a:t>
            </a:r>
            <a:endParaRPr sz="1200"/>
          </a:p>
          <a:p>
            <a:pPr marL="457200" lvl="0" indent="-304800" algn="l" rtl="0">
              <a:spcBef>
                <a:spcPts val="0"/>
              </a:spcBef>
              <a:spcAft>
                <a:spcPts val="0"/>
              </a:spcAft>
              <a:buSzPts val="1200"/>
              <a:buAutoNum type="arabicPeriod"/>
            </a:pPr>
            <a:r>
              <a:rPr lang="sv" sz="1200"/>
              <a:t>Vi instruerar i det skede vi tränat på, tex speluppbyggnad. När spelarna är äldre kan man prata om dess motsatt men då måste vi vara tydliga med att vi pratat om två olika saker (anfallsspel och försvarsspel)</a:t>
            </a:r>
            <a:endParaRPr sz="1200"/>
          </a:p>
          <a:p>
            <a:pPr marL="457200" lvl="0" indent="-304800" algn="l" rtl="0">
              <a:spcBef>
                <a:spcPts val="0"/>
              </a:spcBef>
              <a:spcAft>
                <a:spcPts val="0"/>
              </a:spcAft>
              <a:buSzPts val="1200"/>
              <a:buAutoNum type="arabicPeriod"/>
            </a:pPr>
            <a:r>
              <a:rPr lang="sv" sz="1200"/>
              <a:t>Ex på hur det kan/ska se ut när vi tränar speluppbgynad.</a:t>
            </a:r>
            <a:endParaRPr sz="1200"/>
          </a:p>
          <a:p>
            <a:pPr marL="0" lvl="0" indent="0" algn="l" rtl="0">
              <a:spcBef>
                <a:spcPts val="1200"/>
              </a:spcBef>
              <a:spcAft>
                <a:spcPts val="0"/>
              </a:spcAft>
              <a:buNone/>
            </a:pPr>
            <a:r>
              <a:rPr lang="sv" sz="1050" b="1" u="sng">
                <a:solidFill>
                  <a:schemeClr val="hlink"/>
                </a:solidFill>
                <a:highlight>
                  <a:srgbClr val="FFFFFF"/>
                </a:highlight>
                <a:latin typeface="Arial"/>
                <a:ea typeface="Arial"/>
                <a:cs typeface="Arial"/>
                <a:sym typeface="Arial"/>
                <a:hlinkClick r:id="rId3"/>
              </a:rPr>
              <a:t>https://utbildning.sisuidrottsbocker.se/fotboll/tranare/traningsplaneraren/ovningar/ShowExercise/?exerciseId=38520</a:t>
            </a:r>
            <a:endParaRPr sz="1050" b="1">
              <a:solidFill>
                <a:srgbClr val="000000"/>
              </a:solidFill>
              <a:highlight>
                <a:srgbClr val="FFFFFF"/>
              </a:highlight>
              <a:latin typeface="Arial"/>
              <a:ea typeface="Arial"/>
              <a:cs typeface="Arial"/>
              <a:sym typeface="Arial"/>
            </a:endParaRPr>
          </a:p>
          <a:p>
            <a:pPr marL="0" lvl="0" indent="0" algn="l" rtl="0">
              <a:spcBef>
                <a:spcPts val="1200"/>
              </a:spcBef>
              <a:spcAft>
                <a:spcPts val="0"/>
              </a:spcAft>
              <a:buNone/>
            </a:pPr>
            <a:endParaRPr sz="1050" b="1">
              <a:solidFill>
                <a:srgbClr val="000000"/>
              </a:solidFill>
              <a:highlight>
                <a:srgbClr val="FFFFFF"/>
              </a:highlight>
              <a:latin typeface="Arial"/>
              <a:ea typeface="Arial"/>
              <a:cs typeface="Arial"/>
              <a:sym typeface="Arial"/>
            </a:endParaRPr>
          </a:p>
          <a:p>
            <a:pPr marL="0" lvl="0" indent="0" algn="l" rtl="0">
              <a:spcBef>
                <a:spcPts val="1200"/>
              </a:spcBef>
              <a:spcAft>
                <a:spcPts val="1200"/>
              </a:spcAft>
              <a:buNone/>
            </a:pPr>
            <a:endParaRPr sz="12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9">
                                            <p:txEl>
                                              <p:pRg st="0" end="0"/>
                                            </p:txEl>
                                          </p:spTgt>
                                        </p:tgtEl>
                                        <p:attrNameLst>
                                          <p:attrName>style.visibility</p:attrName>
                                        </p:attrNameLst>
                                      </p:cBhvr>
                                      <p:to>
                                        <p:strVal val="visible"/>
                                      </p:to>
                                    </p:set>
                                    <p:animEffect transition="in" filter="fade">
                                      <p:cBhvr>
                                        <p:cTn id="7" dur="1000"/>
                                        <p:tgtEl>
                                          <p:spTgt spid="1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9">
                                            <p:txEl>
                                              <p:pRg st="1" end="1"/>
                                            </p:txEl>
                                          </p:spTgt>
                                        </p:tgtEl>
                                        <p:attrNameLst>
                                          <p:attrName>style.visibility</p:attrName>
                                        </p:attrNameLst>
                                      </p:cBhvr>
                                      <p:to>
                                        <p:strVal val="visible"/>
                                      </p:to>
                                    </p:set>
                                    <p:animEffect transition="in" filter="fade">
                                      <p:cBhvr>
                                        <p:cTn id="12" dur="1000"/>
                                        <p:tgtEl>
                                          <p:spTgt spid="13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9">
                                            <p:txEl>
                                              <p:pRg st="2" end="2"/>
                                            </p:txEl>
                                          </p:spTgt>
                                        </p:tgtEl>
                                        <p:attrNameLst>
                                          <p:attrName>style.visibility</p:attrName>
                                        </p:attrNameLst>
                                      </p:cBhvr>
                                      <p:to>
                                        <p:strVal val="visible"/>
                                      </p:to>
                                    </p:set>
                                    <p:animEffect transition="in" filter="fade">
                                      <p:cBhvr>
                                        <p:cTn id="17" dur="1000"/>
                                        <p:tgtEl>
                                          <p:spTgt spid="13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39">
                                            <p:txEl>
                                              <p:pRg st="3" end="3"/>
                                            </p:txEl>
                                          </p:spTgt>
                                        </p:tgtEl>
                                        <p:attrNameLst>
                                          <p:attrName>style.visibility</p:attrName>
                                        </p:attrNameLst>
                                      </p:cBhvr>
                                      <p:to>
                                        <p:strVal val="visible"/>
                                      </p:to>
                                    </p:set>
                                    <p:animEffect transition="in" filter="fade">
                                      <p:cBhvr>
                                        <p:cTn id="22" dur="1000"/>
                                        <p:tgtEl>
                                          <p:spTgt spid="13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39">
                                            <p:txEl>
                                              <p:pRg st="4" end="4"/>
                                            </p:txEl>
                                          </p:spTgt>
                                        </p:tgtEl>
                                        <p:attrNameLst>
                                          <p:attrName>style.visibility</p:attrName>
                                        </p:attrNameLst>
                                      </p:cBhvr>
                                      <p:to>
                                        <p:strVal val="visible"/>
                                      </p:to>
                                    </p:set>
                                    <p:animEffect transition="in" filter="fade">
                                      <p:cBhvr>
                                        <p:cTn id="27" dur="1000"/>
                                        <p:tgtEl>
                                          <p:spTgt spid="13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39">
                                            <p:txEl>
                                              <p:pRg st="5" end="5"/>
                                            </p:txEl>
                                          </p:spTgt>
                                        </p:tgtEl>
                                        <p:attrNameLst>
                                          <p:attrName>style.visibility</p:attrName>
                                        </p:attrNameLst>
                                      </p:cBhvr>
                                      <p:to>
                                        <p:strVal val="visible"/>
                                      </p:to>
                                    </p:set>
                                    <p:animEffect transition="in" filter="fade">
                                      <p:cBhvr>
                                        <p:cTn id="32" dur="1000"/>
                                        <p:tgtEl>
                                          <p:spTgt spid="13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39">
                                            <p:txEl>
                                              <p:pRg st="6" end="6"/>
                                            </p:txEl>
                                          </p:spTgt>
                                        </p:tgtEl>
                                        <p:attrNameLst>
                                          <p:attrName>style.visibility</p:attrName>
                                        </p:attrNameLst>
                                      </p:cBhvr>
                                      <p:to>
                                        <p:strVal val="visible"/>
                                      </p:to>
                                    </p:set>
                                    <p:animEffect transition="in" filter="fade">
                                      <p:cBhvr>
                                        <p:cTn id="37" dur="1000"/>
                                        <p:tgtEl>
                                          <p:spTgt spid="13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p>
            <a:pPr marL="457200" lvl="0" indent="0" algn="l" rtl="0">
              <a:spcBef>
                <a:spcPts val="0"/>
              </a:spcBef>
              <a:spcAft>
                <a:spcPts val="0"/>
              </a:spcAft>
              <a:buNone/>
            </a:pPr>
            <a:r>
              <a:rPr lang="sv"/>
              <a:t>Del 5: Avslutning/sammanfattning </a:t>
            </a:r>
            <a:endParaRPr/>
          </a:p>
        </p:txBody>
      </p:sp>
      <p:sp>
        <p:nvSpPr>
          <p:cNvPr id="145" name="Google Shape;145;p24"/>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sv"/>
              <a:t>Sammanfatta alltid träningen och fråga spelarna vad ni har tränat på, varför ni har tränat på det och hur man ska göra det. </a:t>
            </a:r>
            <a:endParaRPr/>
          </a:p>
          <a:p>
            <a:pPr marL="457200" lvl="0" indent="-342900" algn="l" rtl="0">
              <a:spcBef>
                <a:spcPts val="0"/>
              </a:spcBef>
              <a:spcAft>
                <a:spcPts val="0"/>
              </a:spcAft>
              <a:buSzPts val="1800"/>
              <a:buChar char="●"/>
            </a:pPr>
            <a:r>
              <a:rPr lang="sv"/>
              <a:t>Avslutningen kan vara en lek så att alla går därifrån glada. </a:t>
            </a:r>
            <a:endParaRPr/>
          </a:p>
          <a:p>
            <a:pPr marL="0" lvl="0" indent="0" algn="l" rtl="0">
              <a:spcBef>
                <a:spcPts val="1200"/>
              </a:spcBef>
              <a:spcAft>
                <a:spcPts val="0"/>
              </a:spcAft>
              <a:buNone/>
            </a:pPr>
            <a:endParaRPr/>
          </a:p>
          <a:p>
            <a:pPr marL="0" lvl="0" indent="0" algn="l" rtl="0">
              <a:spcBef>
                <a:spcPts val="1200"/>
              </a:spcBef>
              <a:spcAft>
                <a:spcPts val="1200"/>
              </a:spcAft>
              <a:buNone/>
            </a:pPr>
            <a:r>
              <a:rPr lang="sv"/>
              <a:t>Avslutningen är lika viktigt som allt annat på träningen.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sv"/>
              <a:t>Sammanfatning träningsuppläg </a:t>
            </a:r>
            <a:endParaRPr/>
          </a:p>
        </p:txBody>
      </p:sp>
      <p:sp>
        <p:nvSpPr>
          <p:cNvPr id="151" name="Google Shape;151;p25"/>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rmAutofit fontScale="32500" lnSpcReduction="10000"/>
          </a:bodyPr>
          <a:lstStyle/>
          <a:p>
            <a:pPr marL="0" lvl="0" indent="0" algn="l" rtl="0">
              <a:spcBef>
                <a:spcPts val="1104"/>
              </a:spcBef>
              <a:spcAft>
                <a:spcPts val="0"/>
              </a:spcAft>
              <a:buNone/>
            </a:pPr>
            <a:r>
              <a:rPr lang="sv" sz="4013">
                <a:solidFill>
                  <a:srgbClr val="000000"/>
                </a:solidFill>
                <a:latin typeface="Arial"/>
                <a:ea typeface="Arial"/>
                <a:cs typeface="Arial"/>
                <a:sym typeface="Arial"/>
              </a:rPr>
              <a:t>Del 1: En enklare färdighetsövning varvat med fotbollsfys. Max 2 spelare på 1 boll (helst 2 spelare). Mycket bollkontakt. Måste va med boll. 15-20 min</a:t>
            </a:r>
            <a:endParaRPr sz="4013">
              <a:solidFill>
                <a:srgbClr val="000000"/>
              </a:solidFill>
              <a:latin typeface="Arial"/>
              <a:ea typeface="Arial"/>
              <a:cs typeface="Arial"/>
              <a:sym typeface="Arial"/>
            </a:endParaRPr>
          </a:p>
          <a:p>
            <a:pPr marL="0" lvl="0" indent="0" algn="l" rtl="0">
              <a:spcBef>
                <a:spcPts val="1104"/>
              </a:spcBef>
              <a:spcAft>
                <a:spcPts val="0"/>
              </a:spcAft>
              <a:buNone/>
            </a:pPr>
            <a:r>
              <a:rPr lang="sv" sz="4013">
                <a:solidFill>
                  <a:srgbClr val="000000"/>
                </a:solidFill>
                <a:latin typeface="Arial"/>
                <a:ea typeface="Arial"/>
                <a:cs typeface="Arial"/>
                <a:sym typeface="Arial"/>
              </a:rPr>
              <a:t>Del 2: Rondo/kvadrat i någon form. Kan även här vara blandat med fotbollsfys. 10-20 min</a:t>
            </a:r>
            <a:endParaRPr sz="4013">
              <a:solidFill>
                <a:srgbClr val="000000"/>
              </a:solidFill>
              <a:latin typeface="Arial"/>
              <a:ea typeface="Arial"/>
              <a:cs typeface="Arial"/>
              <a:sym typeface="Arial"/>
            </a:endParaRPr>
          </a:p>
          <a:p>
            <a:pPr marL="0" lvl="0" indent="0" algn="l" rtl="0">
              <a:spcBef>
                <a:spcPts val="1104"/>
              </a:spcBef>
              <a:spcAft>
                <a:spcPts val="0"/>
              </a:spcAft>
              <a:buNone/>
            </a:pPr>
            <a:r>
              <a:rPr lang="sv" sz="4013">
                <a:solidFill>
                  <a:srgbClr val="000000"/>
                </a:solidFill>
                <a:latin typeface="Arial"/>
                <a:ea typeface="Arial"/>
                <a:cs typeface="Arial"/>
                <a:sym typeface="Arial"/>
              </a:rPr>
              <a:t>Del 3: Kan  vara ändra en spelövning i form av ett possessionspel eller en ny färdighetsövning. 10-20 min</a:t>
            </a:r>
            <a:endParaRPr sz="4013">
              <a:solidFill>
                <a:srgbClr val="000000"/>
              </a:solidFill>
              <a:latin typeface="Arial"/>
              <a:ea typeface="Arial"/>
              <a:cs typeface="Arial"/>
              <a:sym typeface="Arial"/>
            </a:endParaRPr>
          </a:p>
          <a:p>
            <a:pPr marL="0" lvl="0" indent="0" algn="l" rtl="0">
              <a:spcBef>
                <a:spcPts val="1104"/>
              </a:spcBef>
              <a:spcAft>
                <a:spcPts val="0"/>
              </a:spcAft>
              <a:buNone/>
            </a:pPr>
            <a:r>
              <a:rPr lang="sv" sz="4013">
                <a:solidFill>
                  <a:srgbClr val="000000"/>
                </a:solidFill>
                <a:latin typeface="Arial"/>
                <a:ea typeface="Arial"/>
                <a:cs typeface="Arial"/>
                <a:sym typeface="Arial"/>
              </a:rPr>
              <a:t>Del 4: Spel. Smålagsspel (tex 4v4)  mellanstort spel (tex 7v7) eller stort spel (tex 11v11). Fokusera under spelet på de färdigheter och metoder ni tidigare tränar på under träningen samt vilket skede i spelet i ska träna på. </a:t>
            </a:r>
            <a:endParaRPr sz="4013">
              <a:solidFill>
                <a:srgbClr val="000000"/>
              </a:solidFill>
              <a:latin typeface="Arial"/>
              <a:ea typeface="Arial"/>
              <a:cs typeface="Arial"/>
              <a:sym typeface="Arial"/>
            </a:endParaRPr>
          </a:p>
          <a:p>
            <a:pPr marL="0" lvl="0" indent="0" algn="l" rtl="0">
              <a:spcBef>
                <a:spcPts val="1104"/>
              </a:spcBef>
              <a:spcAft>
                <a:spcPts val="0"/>
              </a:spcAft>
              <a:buNone/>
            </a:pPr>
            <a:r>
              <a:rPr lang="sv" sz="4013">
                <a:solidFill>
                  <a:srgbClr val="000000"/>
                </a:solidFill>
                <a:latin typeface="Arial"/>
                <a:ea typeface="Arial"/>
                <a:cs typeface="Arial"/>
                <a:sym typeface="Arial"/>
              </a:rPr>
              <a:t>Del 5: Nedvarvning, sammanfattning och ett tydligt avslut av träningen. Kan även avsluta med en lek eller tävling.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26"/>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sv"/>
              <a:t>Info</a:t>
            </a:r>
            <a:endParaRPr/>
          </a:p>
        </p:txBody>
      </p:sp>
      <p:sp>
        <p:nvSpPr>
          <p:cNvPr id="157" name="Google Shape;157;p26"/>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sv"/>
              <a:t>Förhoppningsvis kan en längre träningsplanering för året göras. Som beskriver vilka skeenden och aktioner ni ska träna. Även fler övningar i övningsbanken och färdiga träningar. Tillsvidare använd de upplägg vi gått igenom nu.</a:t>
            </a:r>
            <a:endParaRPr/>
          </a:p>
          <a:p>
            <a:pPr marL="457200" lvl="0" indent="-342900" algn="l" rtl="0">
              <a:spcBef>
                <a:spcPts val="0"/>
              </a:spcBef>
              <a:spcAft>
                <a:spcPts val="0"/>
              </a:spcAft>
              <a:buSzPts val="1800"/>
              <a:buChar char="●"/>
            </a:pPr>
            <a:r>
              <a:rPr lang="sv"/>
              <a:t>Fotbollsportalen. </a:t>
            </a:r>
            <a:endParaRPr/>
          </a:p>
          <a:p>
            <a:pPr marL="457200" lvl="0" indent="-342900" algn="l" rtl="0">
              <a:spcBef>
                <a:spcPts val="0"/>
              </a:spcBef>
              <a:spcAft>
                <a:spcPts val="0"/>
              </a:spcAft>
              <a:buSzPts val="1800"/>
              <a:buChar char="●"/>
            </a:pPr>
            <a:r>
              <a:rPr lang="sv"/>
              <a:t>Använd varandra mer när tid ges. </a:t>
            </a:r>
            <a:endParaRPr/>
          </a:p>
          <a:p>
            <a:pPr marL="457200" lvl="0" indent="-342900" algn="l" rtl="0">
              <a:spcBef>
                <a:spcPts val="0"/>
              </a:spcBef>
              <a:spcAft>
                <a:spcPts val="0"/>
              </a:spcAft>
              <a:buSzPts val="1800"/>
              <a:buChar char="●"/>
            </a:pPr>
            <a:r>
              <a:rPr lang="sv"/>
              <a:t>Ett medskick. Påminn och uppmuntra spontanidrott.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7"/>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sv"/>
              <a:t>Sammanfattning teori: </a:t>
            </a:r>
            <a:endParaRPr/>
          </a:p>
        </p:txBody>
      </p:sp>
      <p:sp>
        <p:nvSpPr>
          <p:cNvPr id="163" name="Google Shape;163;p27"/>
          <p:cNvSpPr txBox="1">
            <a:spLocks noGrp="1"/>
          </p:cNvSpPr>
          <p:nvPr>
            <p:ph type="body" idx="1"/>
          </p:nvPr>
        </p:nvSpPr>
        <p:spPr>
          <a:xfrm>
            <a:off x="471900" y="1919075"/>
            <a:ext cx="8222100" cy="30837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AutoNum type="arabicPeriod"/>
            </a:pPr>
            <a:r>
              <a:rPr lang="sv"/>
              <a:t>Vi vill ha tätare samarbete med lagen. </a:t>
            </a:r>
            <a:endParaRPr/>
          </a:p>
          <a:p>
            <a:pPr marL="457200" lvl="0" indent="-342900" algn="l" rtl="0">
              <a:spcBef>
                <a:spcPts val="0"/>
              </a:spcBef>
              <a:spcAft>
                <a:spcPts val="0"/>
              </a:spcAft>
              <a:buSzPts val="1800"/>
              <a:buAutoNum type="arabicPeriod"/>
            </a:pPr>
            <a:r>
              <a:rPr lang="sv"/>
              <a:t>Vi vill spela på ett tydligare sätt. </a:t>
            </a:r>
            <a:endParaRPr/>
          </a:p>
          <a:p>
            <a:pPr marL="457200" lvl="0" indent="-342900" algn="l" rtl="0">
              <a:spcBef>
                <a:spcPts val="0"/>
              </a:spcBef>
              <a:spcAft>
                <a:spcPts val="0"/>
              </a:spcAft>
              <a:buSzPts val="1800"/>
              <a:buAutoNum type="arabicPeriod"/>
            </a:pPr>
            <a:r>
              <a:rPr lang="sv"/>
              <a:t>Hur gör vi det? Spelidé </a:t>
            </a:r>
            <a:endParaRPr/>
          </a:p>
          <a:p>
            <a:pPr marL="457200" lvl="0" indent="-342900" algn="l" rtl="0">
              <a:spcBef>
                <a:spcPts val="0"/>
              </a:spcBef>
              <a:spcAft>
                <a:spcPts val="0"/>
              </a:spcAft>
              <a:buSzPts val="1800"/>
              <a:buAutoNum type="arabicPeriod"/>
            </a:pPr>
            <a:r>
              <a:rPr lang="sv"/>
              <a:t>Spelidé = träningsupplägg. Vad, varför och hur. Med instruktioner.  </a:t>
            </a:r>
            <a:endParaRPr/>
          </a:p>
          <a:p>
            <a:pPr marL="0" lvl="0" indent="0" algn="l" rtl="0">
              <a:spcBef>
                <a:spcPts val="1200"/>
              </a:spcBef>
              <a:spcAft>
                <a:spcPts val="120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sv"/>
              <a:t>Varför gör vi detta ? </a:t>
            </a:r>
            <a:endParaRPr/>
          </a:p>
        </p:txBody>
      </p:sp>
      <p:sp>
        <p:nvSpPr>
          <p:cNvPr id="74" name="Google Shape;74;p14"/>
          <p:cNvSpPr txBox="1">
            <a:spLocks noGrp="1"/>
          </p:cNvSpPr>
          <p:nvPr>
            <p:ph type="body" idx="1"/>
          </p:nvPr>
        </p:nvSpPr>
        <p:spPr>
          <a:xfrm>
            <a:off x="471900" y="1919075"/>
            <a:ext cx="8222100" cy="3073800"/>
          </a:xfrm>
          <a:prstGeom prst="rect">
            <a:avLst/>
          </a:prstGeom>
        </p:spPr>
        <p:txBody>
          <a:bodyPr spcFirstLastPara="1" wrap="square" lIns="91425" tIns="91425" rIns="91425" bIns="91425" anchor="t" anchorCtr="0">
            <a:normAutofit lnSpcReduction="10000"/>
          </a:bodyPr>
          <a:lstStyle/>
          <a:p>
            <a:pPr marL="457200" lvl="0" indent="-330200" algn="l" rtl="0">
              <a:spcBef>
                <a:spcPts val="0"/>
              </a:spcBef>
              <a:spcAft>
                <a:spcPts val="0"/>
              </a:spcAft>
              <a:buSzPts val="1600"/>
              <a:buChar char="-"/>
            </a:pPr>
            <a:r>
              <a:rPr lang="sv" sz="1600" b="1"/>
              <a:t>Många lag/ledare som önskat träffar lika denna. </a:t>
            </a:r>
            <a:r>
              <a:rPr lang="sv" sz="1600"/>
              <a:t> </a:t>
            </a:r>
            <a:endParaRPr sz="1600"/>
          </a:p>
          <a:p>
            <a:pPr marL="457200" lvl="0" indent="-317500" algn="l" rtl="0">
              <a:spcBef>
                <a:spcPts val="0"/>
              </a:spcBef>
              <a:spcAft>
                <a:spcPts val="0"/>
              </a:spcAft>
              <a:buSzPts val="1400"/>
              <a:buChar char="-"/>
            </a:pPr>
            <a:r>
              <a:rPr lang="sv" sz="1400" i="1"/>
              <a:t>Vi hade en själva förra året och sedan två vi östra värmland. Tyvärr inte hunnit med fler, förhoppningsvis kan vi erbjuda fler nästa år. </a:t>
            </a:r>
            <a:endParaRPr sz="1400" i="1"/>
          </a:p>
          <a:p>
            <a:pPr marL="457200" lvl="0" indent="-330200" algn="l" rtl="0">
              <a:spcBef>
                <a:spcPts val="0"/>
              </a:spcBef>
              <a:spcAft>
                <a:spcPts val="0"/>
              </a:spcAft>
              <a:buSzPts val="1600"/>
              <a:buChar char="-"/>
            </a:pPr>
            <a:r>
              <a:rPr lang="sv" sz="1600" b="1"/>
              <a:t>Tätare samarbete mellan lagen. </a:t>
            </a:r>
            <a:endParaRPr sz="1600" b="1"/>
          </a:p>
          <a:p>
            <a:pPr marL="457200" lvl="0" indent="-317500" algn="l" rtl="0">
              <a:spcBef>
                <a:spcPts val="0"/>
              </a:spcBef>
              <a:spcAft>
                <a:spcPts val="0"/>
              </a:spcAft>
              <a:buSzPts val="1400"/>
              <a:buChar char="-"/>
            </a:pPr>
            <a:r>
              <a:rPr lang="sv" sz="1400" i="1"/>
              <a:t>Mycket bättre i år än tidigare år jag varit med. Börjat med rotation från 9 mot 9 och uppåt. Vet inte hur tidigt man ska börja? Det behövs inte för de yngsta. Där ligger mycket på er ledare också, att ta kontakten med varandra och tex köra träningar tillsammans. Det kan man göra ganska ofta.</a:t>
            </a:r>
            <a:endParaRPr sz="1400" i="1"/>
          </a:p>
          <a:p>
            <a:pPr marL="457200" lvl="0" indent="-330200" algn="l" rtl="0">
              <a:spcBef>
                <a:spcPts val="0"/>
              </a:spcBef>
              <a:spcAft>
                <a:spcPts val="0"/>
              </a:spcAft>
              <a:buSzPts val="1600"/>
              <a:buChar char="-"/>
            </a:pPr>
            <a:r>
              <a:rPr lang="sv" sz="1600" b="1"/>
              <a:t>En tydligare röd tråd i hur vi ska spela.</a:t>
            </a:r>
            <a:endParaRPr sz="1600" b="1"/>
          </a:p>
          <a:p>
            <a:pPr marL="457200" lvl="0" indent="-317500" algn="l" rtl="0">
              <a:spcBef>
                <a:spcPts val="0"/>
              </a:spcBef>
              <a:spcAft>
                <a:spcPts val="0"/>
              </a:spcAft>
              <a:buSzPts val="1400"/>
              <a:buChar char="-"/>
            </a:pPr>
            <a:r>
              <a:rPr lang="sv" sz="1400" i="1"/>
              <a:t>Många som är på rätt väg. För att spela lika måste vi träna lika och på rätt sätt. </a:t>
            </a:r>
            <a:r>
              <a:rPr lang="sv" sz="1400"/>
              <a:t> </a:t>
            </a:r>
            <a:endParaRPr sz="1400"/>
          </a:p>
          <a:p>
            <a:pPr marL="457200" lvl="0" indent="-317500" algn="l" rtl="0">
              <a:spcBef>
                <a:spcPts val="0"/>
              </a:spcBef>
              <a:spcAft>
                <a:spcPts val="0"/>
              </a:spcAft>
              <a:buSzPts val="1400"/>
              <a:buChar char="-"/>
            </a:pPr>
            <a:r>
              <a:rPr lang="sv" sz="1400" b="1"/>
              <a:t>Saknar en tydlig träningsplanering.</a:t>
            </a:r>
            <a:endParaRPr sz="1400" b="1"/>
          </a:p>
          <a:p>
            <a:pPr marL="457200" lvl="0" indent="-317500" algn="l" rtl="0">
              <a:spcBef>
                <a:spcPts val="0"/>
              </a:spcBef>
              <a:spcAft>
                <a:spcPts val="0"/>
              </a:spcAft>
              <a:buSzPts val="1400"/>
              <a:buChar char="-"/>
            </a:pPr>
            <a:r>
              <a:rPr lang="sv" sz="1400"/>
              <a:t>Detta bör kunna ge ramar att förhålla sig till. Förhoppningsvis kan en längre träningsplanering göras. </a:t>
            </a:r>
            <a:endParaRPr sz="1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4"/>
                                        </p:tgtEl>
                                        <p:attrNameLst>
                                          <p:attrName>style.visibility</p:attrName>
                                        </p:attrNameLst>
                                      </p:cBhvr>
                                      <p:to>
                                        <p:strVal val="visible"/>
                                      </p:to>
                                    </p:set>
                                    <p:animEffect transition="in" filter="fade">
                                      <p:cBhvr>
                                        <p:cTn id="7" dur="1000"/>
                                        <p:tgtEl>
                                          <p:spTgt spid="7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4">
                                            <p:txEl>
                                              <p:pRg st="0" end="0"/>
                                            </p:txEl>
                                          </p:spTgt>
                                        </p:tgtEl>
                                        <p:attrNameLst>
                                          <p:attrName>style.visibility</p:attrName>
                                        </p:attrNameLst>
                                      </p:cBhvr>
                                      <p:to>
                                        <p:strVal val="visible"/>
                                      </p:to>
                                    </p:set>
                                    <p:animEffect transition="in" filter="fade">
                                      <p:cBhvr>
                                        <p:cTn id="12" dur="1000"/>
                                        <p:tgtEl>
                                          <p:spTgt spid="7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4">
                                            <p:txEl>
                                              <p:pRg st="1" end="1"/>
                                            </p:txEl>
                                          </p:spTgt>
                                        </p:tgtEl>
                                        <p:attrNameLst>
                                          <p:attrName>style.visibility</p:attrName>
                                        </p:attrNameLst>
                                      </p:cBhvr>
                                      <p:to>
                                        <p:strVal val="visible"/>
                                      </p:to>
                                    </p:set>
                                    <p:animEffect transition="in" filter="fade">
                                      <p:cBhvr>
                                        <p:cTn id="17" dur="1000"/>
                                        <p:tgtEl>
                                          <p:spTgt spid="7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4">
                                            <p:txEl>
                                              <p:pRg st="2" end="2"/>
                                            </p:txEl>
                                          </p:spTgt>
                                        </p:tgtEl>
                                        <p:attrNameLst>
                                          <p:attrName>style.visibility</p:attrName>
                                        </p:attrNameLst>
                                      </p:cBhvr>
                                      <p:to>
                                        <p:strVal val="visible"/>
                                      </p:to>
                                    </p:set>
                                    <p:animEffect transition="in" filter="fade">
                                      <p:cBhvr>
                                        <p:cTn id="22" dur="1000"/>
                                        <p:tgtEl>
                                          <p:spTgt spid="7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4">
                                            <p:txEl>
                                              <p:pRg st="3" end="3"/>
                                            </p:txEl>
                                          </p:spTgt>
                                        </p:tgtEl>
                                        <p:attrNameLst>
                                          <p:attrName>style.visibility</p:attrName>
                                        </p:attrNameLst>
                                      </p:cBhvr>
                                      <p:to>
                                        <p:strVal val="visible"/>
                                      </p:to>
                                    </p:set>
                                    <p:animEffect transition="in" filter="fade">
                                      <p:cBhvr>
                                        <p:cTn id="27" dur="1000"/>
                                        <p:tgtEl>
                                          <p:spTgt spid="7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4">
                                            <p:txEl>
                                              <p:pRg st="4" end="4"/>
                                            </p:txEl>
                                          </p:spTgt>
                                        </p:tgtEl>
                                        <p:attrNameLst>
                                          <p:attrName>style.visibility</p:attrName>
                                        </p:attrNameLst>
                                      </p:cBhvr>
                                      <p:to>
                                        <p:strVal val="visible"/>
                                      </p:to>
                                    </p:set>
                                    <p:animEffect transition="in" filter="fade">
                                      <p:cBhvr>
                                        <p:cTn id="32" dur="1000"/>
                                        <p:tgtEl>
                                          <p:spTgt spid="7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4">
                                            <p:txEl>
                                              <p:pRg st="5" end="5"/>
                                            </p:txEl>
                                          </p:spTgt>
                                        </p:tgtEl>
                                        <p:attrNameLst>
                                          <p:attrName>style.visibility</p:attrName>
                                        </p:attrNameLst>
                                      </p:cBhvr>
                                      <p:to>
                                        <p:strVal val="visible"/>
                                      </p:to>
                                    </p:set>
                                    <p:animEffect transition="in" filter="fade">
                                      <p:cBhvr>
                                        <p:cTn id="37" dur="1000"/>
                                        <p:tgtEl>
                                          <p:spTgt spid="7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4">
                                            <p:txEl>
                                              <p:pRg st="6" end="6"/>
                                            </p:txEl>
                                          </p:spTgt>
                                        </p:tgtEl>
                                        <p:attrNameLst>
                                          <p:attrName>style.visibility</p:attrName>
                                        </p:attrNameLst>
                                      </p:cBhvr>
                                      <p:to>
                                        <p:strVal val="visible"/>
                                      </p:to>
                                    </p:set>
                                    <p:animEffect transition="in" filter="fade">
                                      <p:cBhvr>
                                        <p:cTn id="42" dur="1000"/>
                                        <p:tgtEl>
                                          <p:spTgt spid="74">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74">
                                            <p:txEl>
                                              <p:pRg st="7" end="7"/>
                                            </p:txEl>
                                          </p:spTgt>
                                        </p:tgtEl>
                                        <p:attrNameLst>
                                          <p:attrName>style.visibility</p:attrName>
                                        </p:attrNameLst>
                                      </p:cBhvr>
                                      <p:to>
                                        <p:strVal val="visible"/>
                                      </p:to>
                                    </p:set>
                                    <p:animEffect transition="in" filter="fade">
                                      <p:cBhvr>
                                        <p:cTn id="47" dur="1000"/>
                                        <p:tgtEl>
                                          <p:spTgt spid="74">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74"/>
                                        </p:tgtEl>
                                        <p:attrNameLst>
                                          <p:attrName>style.visibility</p:attrName>
                                        </p:attrNameLst>
                                      </p:cBhvr>
                                      <p:to>
                                        <p:strVal val="visible"/>
                                      </p:to>
                                    </p:set>
                                    <p:animEffect transition="in" filter="fade">
                                      <p:cBhvr>
                                        <p:cTn id="52" dur="1000"/>
                                        <p:tgtEl>
                                          <p:spTgt spid="74"/>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74"/>
                                        </p:tgtEl>
                                        <p:attrNameLst>
                                          <p:attrName>style.visibility</p:attrName>
                                        </p:attrNameLst>
                                      </p:cBhvr>
                                      <p:to>
                                        <p:strVal val="visible"/>
                                      </p:to>
                                    </p:set>
                                    <p:animEffect transition="in" filter="fade">
                                      <p:cBhvr>
                                        <p:cTn id="57" dur="10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sv"/>
              <a:t>Hur ska vi spela? Vision </a:t>
            </a:r>
            <a:endParaRPr/>
          </a:p>
        </p:txBody>
      </p:sp>
      <p:sp>
        <p:nvSpPr>
          <p:cNvPr id="80" name="Google Shape;80;p15"/>
          <p:cNvSpPr txBox="1">
            <a:spLocks noGrp="1"/>
          </p:cNvSpPr>
          <p:nvPr>
            <p:ph type="body" idx="1"/>
          </p:nvPr>
        </p:nvSpPr>
        <p:spPr>
          <a:xfrm>
            <a:off x="471900" y="1919075"/>
            <a:ext cx="8222100" cy="2993400"/>
          </a:xfrm>
          <a:prstGeom prst="rect">
            <a:avLst/>
          </a:prstGeom>
        </p:spPr>
        <p:txBody>
          <a:bodyPr spcFirstLastPara="1" wrap="square" lIns="91425" tIns="91425" rIns="91425" bIns="91425" anchor="t" anchorCtr="0">
            <a:normAutofit fontScale="85000" lnSpcReduction="20000"/>
          </a:bodyPr>
          <a:lstStyle/>
          <a:p>
            <a:pPr marL="0" lvl="0" indent="0" algn="l" rtl="0">
              <a:spcBef>
                <a:spcPts val="1104"/>
              </a:spcBef>
              <a:spcAft>
                <a:spcPts val="0"/>
              </a:spcAft>
              <a:buNone/>
            </a:pPr>
            <a:r>
              <a:rPr lang="sv" sz="1941" b="1">
                <a:solidFill>
                  <a:srgbClr val="000000"/>
                </a:solidFill>
                <a:latin typeface="Arial"/>
                <a:ea typeface="Arial"/>
                <a:cs typeface="Arial"/>
                <a:sym typeface="Arial"/>
              </a:rPr>
              <a:t>Vision: </a:t>
            </a:r>
            <a:endParaRPr sz="1941" b="1">
              <a:solidFill>
                <a:srgbClr val="000000"/>
              </a:solidFill>
              <a:latin typeface="Arial"/>
              <a:ea typeface="Arial"/>
              <a:cs typeface="Arial"/>
              <a:sym typeface="Arial"/>
            </a:endParaRPr>
          </a:p>
          <a:p>
            <a:pPr marL="0" lvl="0" indent="0" algn="l" rtl="0">
              <a:spcBef>
                <a:spcPts val="1104"/>
              </a:spcBef>
              <a:spcAft>
                <a:spcPts val="0"/>
              </a:spcAft>
              <a:buNone/>
            </a:pPr>
            <a:r>
              <a:rPr lang="sv" sz="1608">
                <a:solidFill>
                  <a:srgbClr val="000000"/>
                </a:solidFill>
                <a:latin typeface="Arial"/>
                <a:ea typeface="Arial"/>
                <a:cs typeface="Arial"/>
                <a:sym typeface="Arial"/>
              </a:rPr>
              <a:t>“Klubben har som vision att alla ska ”hitta målet i IFK”. Detta betyder att föreningens målsättning är att skapa förutsättningar för alla som vill spela fotboll i Kristinehamn att vara med. Vi tycker att vår viktigaste uppgift som breddförening är att få så många som möjligt att vara med, så länge som möjligt. Vår ambition är att alltid finna en lösning som passar individen i fråga hos oss. Detta gäller nybörjare i alla åldrar. Föreningen jobbar ständigt aktivt med att utveckla verksamheten för att alla ska få möjlighet att spela fotboll hos oss, utifrån sina förutsättningar.”</a:t>
            </a:r>
            <a:endParaRPr sz="1608">
              <a:solidFill>
                <a:srgbClr val="000000"/>
              </a:solidFill>
              <a:latin typeface="Arial"/>
              <a:ea typeface="Arial"/>
              <a:cs typeface="Arial"/>
              <a:sym typeface="Arial"/>
            </a:endParaRPr>
          </a:p>
          <a:p>
            <a:pPr marL="0" lvl="0" indent="0" algn="l" rtl="0">
              <a:spcBef>
                <a:spcPts val="1104"/>
              </a:spcBef>
              <a:spcAft>
                <a:spcPts val="0"/>
              </a:spcAft>
              <a:buNone/>
            </a:pPr>
            <a:endParaRPr sz="1608">
              <a:solidFill>
                <a:srgbClr val="000000"/>
              </a:solidFill>
              <a:latin typeface="Arial"/>
              <a:ea typeface="Arial"/>
              <a:cs typeface="Arial"/>
              <a:sym typeface="Arial"/>
            </a:endParaRPr>
          </a:p>
          <a:p>
            <a:pPr marL="457200" lvl="0" indent="-315397" algn="l" rtl="0">
              <a:spcBef>
                <a:spcPts val="1104"/>
              </a:spcBef>
              <a:spcAft>
                <a:spcPts val="0"/>
              </a:spcAft>
              <a:buClr>
                <a:srgbClr val="000000"/>
              </a:buClr>
              <a:buSzPct val="100000"/>
              <a:buFont typeface="Arial"/>
              <a:buChar char="●"/>
            </a:pPr>
            <a:r>
              <a:rPr lang="sv" sz="1608">
                <a:solidFill>
                  <a:srgbClr val="000000"/>
                </a:solidFill>
                <a:latin typeface="Arial"/>
                <a:ea typeface="Arial"/>
                <a:cs typeface="Arial"/>
                <a:sym typeface="Arial"/>
              </a:rPr>
              <a:t>Så många som möjligt, så länge som möjligt, så bra som möjligt. </a:t>
            </a:r>
            <a:endParaRPr sz="1608">
              <a:solidFill>
                <a:srgbClr val="000000"/>
              </a:solidFill>
              <a:latin typeface="Arial"/>
              <a:ea typeface="Arial"/>
              <a:cs typeface="Arial"/>
              <a:sym typeface="Arial"/>
            </a:endParaRPr>
          </a:p>
          <a:p>
            <a:pPr marL="457200" lvl="0" indent="-315397" algn="l" rtl="0">
              <a:spcBef>
                <a:spcPts val="0"/>
              </a:spcBef>
              <a:spcAft>
                <a:spcPts val="0"/>
              </a:spcAft>
              <a:buClr>
                <a:srgbClr val="000000"/>
              </a:buClr>
              <a:buSzPct val="100000"/>
              <a:buFont typeface="Arial"/>
              <a:buChar char="●"/>
            </a:pPr>
            <a:r>
              <a:rPr lang="sv" sz="1608">
                <a:solidFill>
                  <a:srgbClr val="000000"/>
                </a:solidFill>
                <a:latin typeface="Arial"/>
                <a:ea typeface="Arial"/>
                <a:cs typeface="Arial"/>
                <a:sym typeface="Arial"/>
              </a:rPr>
              <a:t>Alltså behöver vi se till både de längst fram i utvecklingen och de längre bak. En svår utmaning. Hur gör ni i ert lag för att försöka nå så många som möjligt? Diskutera någon minut. </a:t>
            </a:r>
            <a:endParaRPr sz="1608">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0">
                                            <p:txEl>
                                              <p:pRg st="0" end="0"/>
                                            </p:txEl>
                                          </p:spTgt>
                                        </p:tgtEl>
                                        <p:attrNameLst>
                                          <p:attrName>style.visibility</p:attrName>
                                        </p:attrNameLst>
                                      </p:cBhvr>
                                      <p:to>
                                        <p:strVal val="visible"/>
                                      </p:to>
                                    </p:set>
                                    <p:animEffect transition="in" filter="fade">
                                      <p:cBhvr>
                                        <p:cTn id="7" dur="1000"/>
                                        <p:tgtEl>
                                          <p:spTgt spid="8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0">
                                            <p:txEl>
                                              <p:pRg st="1" end="1"/>
                                            </p:txEl>
                                          </p:spTgt>
                                        </p:tgtEl>
                                        <p:attrNameLst>
                                          <p:attrName>style.visibility</p:attrName>
                                        </p:attrNameLst>
                                      </p:cBhvr>
                                      <p:to>
                                        <p:strVal val="visible"/>
                                      </p:to>
                                    </p:set>
                                    <p:animEffect transition="in" filter="fade">
                                      <p:cBhvr>
                                        <p:cTn id="12" dur="1000"/>
                                        <p:tgtEl>
                                          <p:spTgt spid="8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0">
                                            <p:txEl>
                                              <p:pRg st="2" end="2"/>
                                            </p:txEl>
                                          </p:spTgt>
                                        </p:tgtEl>
                                        <p:attrNameLst>
                                          <p:attrName>style.visibility</p:attrName>
                                        </p:attrNameLst>
                                      </p:cBhvr>
                                      <p:to>
                                        <p:strVal val="visible"/>
                                      </p:to>
                                    </p:set>
                                    <p:animEffect transition="in" filter="fade">
                                      <p:cBhvr>
                                        <p:cTn id="17" dur="1000"/>
                                        <p:tgtEl>
                                          <p:spTgt spid="8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0">
                                            <p:txEl>
                                              <p:pRg st="3" end="3"/>
                                            </p:txEl>
                                          </p:spTgt>
                                        </p:tgtEl>
                                        <p:attrNameLst>
                                          <p:attrName>style.visibility</p:attrName>
                                        </p:attrNameLst>
                                      </p:cBhvr>
                                      <p:to>
                                        <p:strVal val="visible"/>
                                      </p:to>
                                    </p:set>
                                    <p:animEffect transition="in" filter="fade">
                                      <p:cBhvr>
                                        <p:cTn id="22" dur="1000"/>
                                        <p:tgtEl>
                                          <p:spTgt spid="8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0">
                                            <p:txEl>
                                              <p:pRg st="4" end="4"/>
                                            </p:txEl>
                                          </p:spTgt>
                                        </p:tgtEl>
                                        <p:attrNameLst>
                                          <p:attrName>style.visibility</p:attrName>
                                        </p:attrNameLst>
                                      </p:cBhvr>
                                      <p:to>
                                        <p:strVal val="visible"/>
                                      </p:to>
                                    </p:set>
                                    <p:animEffect transition="in" filter="fade">
                                      <p:cBhvr>
                                        <p:cTn id="27" dur="1000"/>
                                        <p:tgtEl>
                                          <p:spTgt spid="8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6"/>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sv"/>
              <a:t>Hur ska vi spela? Spelidé</a:t>
            </a:r>
            <a:endParaRPr/>
          </a:p>
        </p:txBody>
      </p:sp>
      <p:sp>
        <p:nvSpPr>
          <p:cNvPr id="86" name="Google Shape;86;p16"/>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rmAutofit fontScale="77500" lnSpcReduction="20000"/>
          </a:bodyPr>
          <a:lstStyle/>
          <a:p>
            <a:pPr marL="457200" lvl="0" indent="-317182" algn="l" rtl="0">
              <a:spcBef>
                <a:spcPts val="0"/>
              </a:spcBef>
              <a:spcAft>
                <a:spcPts val="0"/>
              </a:spcAft>
              <a:buSzPct val="100000"/>
              <a:buChar char="●"/>
            </a:pPr>
            <a:r>
              <a:rPr lang="sv"/>
              <a:t>Spelarutbildningsplan. </a:t>
            </a:r>
            <a:endParaRPr/>
          </a:p>
          <a:p>
            <a:pPr marL="457200" lvl="0" indent="-317182" algn="l" rtl="0">
              <a:spcBef>
                <a:spcPts val="0"/>
              </a:spcBef>
              <a:spcAft>
                <a:spcPts val="0"/>
              </a:spcAft>
              <a:buSzPct val="100000"/>
              <a:buChar char="●"/>
            </a:pPr>
            <a:r>
              <a:rPr lang="sv"/>
              <a:t>Spelidén är kopplad till vår vision. Så många som möjligt=involvera så många som möjligt. </a:t>
            </a:r>
            <a:endParaRPr/>
          </a:p>
          <a:p>
            <a:pPr marL="0" lvl="0" indent="0" algn="l" rtl="0">
              <a:spcBef>
                <a:spcPts val="1200"/>
              </a:spcBef>
              <a:spcAft>
                <a:spcPts val="0"/>
              </a:spcAft>
              <a:buNone/>
            </a:pPr>
            <a:r>
              <a:rPr lang="sv"/>
              <a:t>Hur ska vi klara av att spela så? </a:t>
            </a:r>
            <a:endParaRPr/>
          </a:p>
          <a:p>
            <a:pPr marL="457200" lvl="0" indent="-317182" algn="l" rtl="0">
              <a:spcBef>
                <a:spcPts val="1200"/>
              </a:spcBef>
              <a:spcAft>
                <a:spcPts val="0"/>
              </a:spcAft>
              <a:buSzPct val="100000"/>
              <a:buChar char="●"/>
            </a:pPr>
            <a:r>
              <a:rPr lang="sv"/>
              <a:t>Spelarna behöver va bekväma med bollen. </a:t>
            </a:r>
            <a:endParaRPr/>
          </a:p>
          <a:p>
            <a:pPr marL="457200" lvl="0" indent="-317182" algn="l" rtl="0">
              <a:spcBef>
                <a:spcPts val="0"/>
              </a:spcBef>
              <a:spcAft>
                <a:spcPts val="0"/>
              </a:spcAft>
              <a:buSzPct val="100000"/>
              <a:buChar char="●"/>
            </a:pPr>
            <a:r>
              <a:rPr lang="sv"/>
              <a:t>Spelarna behöver ha rörelse utan boll och använda sig av grundförutsättningar i anfallsspel och försvarsspel. </a:t>
            </a:r>
            <a:endParaRPr/>
          </a:p>
          <a:p>
            <a:pPr marL="457200" lvl="0" indent="-317182" algn="l" rtl="0">
              <a:spcBef>
                <a:spcPts val="0"/>
              </a:spcBef>
              <a:spcAft>
                <a:spcPts val="0"/>
              </a:spcAft>
              <a:buSzPct val="100000"/>
              <a:buChar char="●"/>
            </a:pPr>
            <a:r>
              <a:rPr lang="sv"/>
              <a:t>Inte slå passningar (=tjonga iväg bollen) utan tanke.</a:t>
            </a:r>
            <a:endParaRPr/>
          </a:p>
          <a:p>
            <a:pPr marL="0" lvl="0" indent="0" algn="l" rtl="0">
              <a:spcBef>
                <a:spcPts val="1200"/>
              </a:spcBef>
              <a:spcAft>
                <a:spcPts val="0"/>
              </a:spcAft>
              <a:buNone/>
            </a:pPr>
            <a:r>
              <a:rPr lang="sv"/>
              <a:t>Hur ska spela klara av det? De behöver träna på det. Kan tyckas simpelt men det är det inte alltid. </a:t>
            </a:r>
            <a:endParaRPr/>
          </a:p>
          <a:p>
            <a:pPr marL="0" lvl="0" indent="0" algn="l" rtl="0">
              <a:spcBef>
                <a:spcPts val="1200"/>
              </a:spcBef>
              <a:spcAft>
                <a:spcPts val="120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6">
                                            <p:txEl>
                                              <p:pRg st="0" end="0"/>
                                            </p:txEl>
                                          </p:spTgt>
                                        </p:tgtEl>
                                        <p:attrNameLst>
                                          <p:attrName>style.visibility</p:attrName>
                                        </p:attrNameLst>
                                      </p:cBhvr>
                                      <p:to>
                                        <p:strVal val="visible"/>
                                      </p:to>
                                    </p:set>
                                    <p:animEffect transition="in" filter="fade">
                                      <p:cBhvr>
                                        <p:cTn id="7" dur="1000"/>
                                        <p:tgtEl>
                                          <p:spTgt spid="8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6">
                                            <p:txEl>
                                              <p:pRg st="1" end="1"/>
                                            </p:txEl>
                                          </p:spTgt>
                                        </p:tgtEl>
                                        <p:attrNameLst>
                                          <p:attrName>style.visibility</p:attrName>
                                        </p:attrNameLst>
                                      </p:cBhvr>
                                      <p:to>
                                        <p:strVal val="visible"/>
                                      </p:to>
                                    </p:set>
                                    <p:animEffect transition="in" filter="fade">
                                      <p:cBhvr>
                                        <p:cTn id="12" dur="1000"/>
                                        <p:tgtEl>
                                          <p:spTgt spid="8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6">
                                            <p:txEl>
                                              <p:pRg st="2" end="2"/>
                                            </p:txEl>
                                          </p:spTgt>
                                        </p:tgtEl>
                                        <p:attrNameLst>
                                          <p:attrName>style.visibility</p:attrName>
                                        </p:attrNameLst>
                                      </p:cBhvr>
                                      <p:to>
                                        <p:strVal val="visible"/>
                                      </p:to>
                                    </p:set>
                                    <p:animEffect transition="in" filter="fade">
                                      <p:cBhvr>
                                        <p:cTn id="17" dur="1000"/>
                                        <p:tgtEl>
                                          <p:spTgt spid="8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6">
                                            <p:txEl>
                                              <p:pRg st="3" end="3"/>
                                            </p:txEl>
                                          </p:spTgt>
                                        </p:tgtEl>
                                        <p:attrNameLst>
                                          <p:attrName>style.visibility</p:attrName>
                                        </p:attrNameLst>
                                      </p:cBhvr>
                                      <p:to>
                                        <p:strVal val="visible"/>
                                      </p:to>
                                    </p:set>
                                    <p:animEffect transition="in" filter="fade">
                                      <p:cBhvr>
                                        <p:cTn id="22" dur="1000"/>
                                        <p:tgtEl>
                                          <p:spTgt spid="8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6">
                                            <p:txEl>
                                              <p:pRg st="4" end="4"/>
                                            </p:txEl>
                                          </p:spTgt>
                                        </p:tgtEl>
                                        <p:attrNameLst>
                                          <p:attrName>style.visibility</p:attrName>
                                        </p:attrNameLst>
                                      </p:cBhvr>
                                      <p:to>
                                        <p:strVal val="visible"/>
                                      </p:to>
                                    </p:set>
                                    <p:animEffect transition="in" filter="fade">
                                      <p:cBhvr>
                                        <p:cTn id="27" dur="1000"/>
                                        <p:tgtEl>
                                          <p:spTgt spid="8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6">
                                            <p:txEl>
                                              <p:pRg st="5" end="5"/>
                                            </p:txEl>
                                          </p:spTgt>
                                        </p:tgtEl>
                                        <p:attrNameLst>
                                          <p:attrName>style.visibility</p:attrName>
                                        </p:attrNameLst>
                                      </p:cBhvr>
                                      <p:to>
                                        <p:strVal val="visible"/>
                                      </p:to>
                                    </p:set>
                                    <p:animEffect transition="in" filter="fade">
                                      <p:cBhvr>
                                        <p:cTn id="32" dur="1000"/>
                                        <p:tgtEl>
                                          <p:spTgt spid="8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86">
                                            <p:txEl>
                                              <p:pRg st="6" end="6"/>
                                            </p:txEl>
                                          </p:spTgt>
                                        </p:tgtEl>
                                        <p:attrNameLst>
                                          <p:attrName>style.visibility</p:attrName>
                                        </p:attrNameLst>
                                      </p:cBhvr>
                                      <p:to>
                                        <p:strVal val="visible"/>
                                      </p:to>
                                    </p:set>
                                    <p:animEffect transition="in" filter="fade">
                                      <p:cBhvr>
                                        <p:cTn id="37" dur="1000"/>
                                        <p:tgtEl>
                                          <p:spTgt spid="8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86">
                                            <p:txEl>
                                              <p:pRg st="7" end="7"/>
                                            </p:txEl>
                                          </p:spTgt>
                                        </p:tgtEl>
                                        <p:attrNameLst>
                                          <p:attrName>style.visibility</p:attrName>
                                        </p:attrNameLst>
                                      </p:cBhvr>
                                      <p:to>
                                        <p:strVal val="visible"/>
                                      </p:to>
                                    </p:set>
                                    <p:animEffect transition="in" filter="fade">
                                      <p:cBhvr>
                                        <p:cTn id="42" dur="1000"/>
                                        <p:tgtEl>
                                          <p:spTgt spid="8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7"/>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sv"/>
              <a:t>Hur tränar vi. </a:t>
            </a:r>
            <a:endParaRPr/>
          </a:p>
        </p:txBody>
      </p:sp>
      <p:sp>
        <p:nvSpPr>
          <p:cNvPr id="92" name="Google Shape;92;p17"/>
          <p:cNvSpPr txBox="1">
            <a:spLocks noGrp="1"/>
          </p:cNvSpPr>
          <p:nvPr>
            <p:ph type="body" idx="1"/>
          </p:nvPr>
        </p:nvSpPr>
        <p:spPr>
          <a:xfrm>
            <a:off x="471900" y="1919075"/>
            <a:ext cx="4100100" cy="2710200"/>
          </a:xfrm>
          <a:prstGeom prst="rect">
            <a:avLst/>
          </a:prstGeom>
        </p:spPr>
        <p:txBody>
          <a:bodyPr spcFirstLastPara="1" wrap="square" lIns="91425" tIns="91425" rIns="91425" bIns="91425" anchor="t" anchorCtr="0">
            <a:normAutofit fontScale="85000" lnSpcReduction="10000"/>
          </a:bodyPr>
          <a:lstStyle/>
          <a:p>
            <a:pPr marL="457200" lvl="0" indent="-325755" algn="l" rtl="0">
              <a:spcBef>
                <a:spcPts val="0"/>
              </a:spcBef>
              <a:spcAft>
                <a:spcPts val="0"/>
              </a:spcAft>
              <a:buSzPct val="100000"/>
              <a:buChar char="●"/>
            </a:pPr>
            <a:r>
              <a:rPr lang="sv"/>
              <a:t>Vad ? Vilka aktioner ? Vilket skede av spelet tränar vi? I de yngre åldrarna ska det främst vara anfallsspel. </a:t>
            </a:r>
            <a:endParaRPr/>
          </a:p>
          <a:p>
            <a:pPr marL="457200" lvl="0" indent="-325755" algn="l" rtl="0">
              <a:spcBef>
                <a:spcPts val="0"/>
              </a:spcBef>
              <a:spcAft>
                <a:spcPts val="0"/>
              </a:spcAft>
              <a:buSzPct val="100000"/>
              <a:buChar char="●"/>
            </a:pPr>
            <a:r>
              <a:rPr lang="sv"/>
              <a:t>Berätta för spelarna VAD det är ni tränar på i varje övning. Samt varför vi tränar på det. </a:t>
            </a:r>
            <a:endParaRPr/>
          </a:p>
          <a:p>
            <a:pPr marL="457200" lvl="0" indent="-325755" algn="l" rtl="0">
              <a:spcBef>
                <a:spcPts val="0"/>
              </a:spcBef>
              <a:spcAft>
                <a:spcPts val="0"/>
              </a:spcAft>
              <a:buSzPct val="100000"/>
              <a:buChar char="●"/>
            </a:pPr>
            <a:r>
              <a:rPr lang="sv"/>
              <a:t>Hur? Involvera gärna spelarna i detta. Fråga tex spelarna hur ska vi göra för att driva boll ? Tex “titta upp”, “varför behöver vi titta upp, vad händer annars? </a:t>
            </a:r>
            <a:endParaRPr/>
          </a:p>
        </p:txBody>
      </p:sp>
      <p:pic>
        <p:nvPicPr>
          <p:cNvPr id="93" name="Google Shape;93;p17"/>
          <p:cNvPicPr preferRelativeResize="0"/>
          <p:nvPr/>
        </p:nvPicPr>
        <p:blipFill>
          <a:blip r:embed="rId3">
            <a:alphaModFix/>
          </a:blip>
          <a:stretch>
            <a:fillRect/>
          </a:stretch>
        </p:blipFill>
        <p:spPr>
          <a:xfrm>
            <a:off x="4666217" y="823775"/>
            <a:ext cx="4355008" cy="38055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2">
                                            <p:txEl>
                                              <p:pRg st="0" end="0"/>
                                            </p:txEl>
                                          </p:spTgt>
                                        </p:tgtEl>
                                        <p:attrNameLst>
                                          <p:attrName>style.visibility</p:attrName>
                                        </p:attrNameLst>
                                      </p:cBhvr>
                                      <p:to>
                                        <p:strVal val="visible"/>
                                      </p:to>
                                    </p:set>
                                    <p:animEffect transition="in" filter="fade">
                                      <p:cBhvr>
                                        <p:cTn id="7" dur="1000"/>
                                        <p:tgtEl>
                                          <p:spTgt spid="9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2">
                                            <p:txEl>
                                              <p:pRg st="1" end="1"/>
                                            </p:txEl>
                                          </p:spTgt>
                                        </p:tgtEl>
                                        <p:attrNameLst>
                                          <p:attrName>style.visibility</p:attrName>
                                        </p:attrNameLst>
                                      </p:cBhvr>
                                      <p:to>
                                        <p:strVal val="visible"/>
                                      </p:to>
                                    </p:set>
                                    <p:animEffect transition="in" filter="fade">
                                      <p:cBhvr>
                                        <p:cTn id="12" dur="1000"/>
                                        <p:tgtEl>
                                          <p:spTgt spid="9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2">
                                            <p:txEl>
                                              <p:pRg st="2" end="2"/>
                                            </p:txEl>
                                          </p:spTgt>
                                        </p:tgtEl>
                                        <p:attrNameLst>
                                          <p:attrName>style.visibility</p:attrName>
                                        </p:attrNameLst>
                                      </p:cBhvr>
                                      <p:to>
                                        <p:strVal val="visible"/>
                                      </p:to>
                                    </p:set>
                                    <p:animEffect transition="in" filter="fade">
                                      <p:cBhvr>
                                        <p:cTn id="17" dur="1000"/>
                                        <p:tgtEl>
                                          <p:spTgt spid="9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8"/>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sv"/>
              <a:t>Upplägg av träning. </a:t>
            </a:r>
            <a:endParaRPr/>
          </a:p>
        </p:txBody>
      </p:sp>
      <p:sp>
        <p:nvSpPr>
          <p:cNvPr id="99" name="Google Shape;99;p18"/>
          <p:cNvSpPr txBox="1">
            <a:spLocks noGrp="1"/>
          </p:cNvSpPr>
          <p:nvPr>
            <p:ph type="body" idx="1"/>
          </p:nvPr>
        </p:nvSpPr>
        <p:spPr>
          <a:xfrm>
            <a:off x="471900" y="1919075"/>
            <a:ext cx="4390200" cy="2710200"/>
          </a:xfrm>
          <a:prstGeom prst="rect">
            <a:avLst/>
          </a:prstGeom>
        </p:spPr>
        <p:txBody>
          <a:bodyPr spcFirstLastPara="1" wrap="square" lIns="91425" tIns="91425" rIns="91425" bIns="91425" anchor="t" anchorCtr="0">
            <a:normAutofit fontScale="40000" lnSpcReduction="20000"/>
          </a:bodyPr>
          <a:lstStyle/>
          <a:p>
            <a:pPr marL="0" lvl="0" indent="0" algn="l" rtl="0">
              <a:spcBef>
                <a:spcPts val="1104"/>
              </a:spcBef>
              <a:spcAft>
                <a:spcPts val="0"/>
              </a:spcAft>
              <a:buNone/>
            </a:pPr>
            <a:r>
              <a:rPr lang="sv" sz="4013" b="1">
                <a:solidFill>
                  <a:srgbClr val="000000"/>
                </a:solidFill>
                <a:latin typeface="Arial"/>
                <a:ea typeface="Arial"/>
                <a:cs typeface="Arial"/>
                <a:sym typeface="Arial"/>
              </a:rPr>
              <a:t>Uppläg vid träning: </a:t>
            </a:r>
            <a:endParaRPr sz="4013" b="1">
              <a:solidFill>
                <a:srgbClr val="000000"/>
              </a:solidFill>
              <a:latin typeface="Arial"/>
              <a:ea typeface="Arial"/>
              <a:cs typeface="Arial"/>
              <a:sym typeface="Arial"/>
            </a:endParaRPr>
          </a:p>
          <a:p>
            <a:pPr marL="0" lvl="0" indent="0" algn="l" rtl="0">
              <a:spcBef>
                <a:spcPts val="1104"/>
              </a:spcBef>
              <a:spcAft>
                <a:spcPts val="0"/>
              </a:spcAft>
              <a:buNone/>
            </a:pPr>
            <a:r>
              <a:rPr lang="sv" sz="4013">
                <a:solidFill>
                  <a:srgbClr val="000000"/>
                </a:solidFill>
                <a:latin typeface="Arial"/>
                <a:ea typeface="Arial"/>
                <a:cs typeface="Arial"/>
                <a:sym typeface="Arial"/>
              </a:rPr>
              <a:t>Viktigt att varje träning har ett tydligt syfte samt att alla ledare på plats är medvetna om vad upplägget är för dagen. Förslag på hur man kan dela upp träningen: </a:t>
            </a:r>
            <a:endParaRPr sz="4013">
              <a:solidFill>
                <a:srgbClr val="000000"/>
              </a:solidFill>
              <a:latin typeface="Arial"/>
              <a:ea typeface="Arial"/>
              <a:cs typeface="Arial"/>
              <a:sym typeface="Arial"/>
            </a:endParaRPr>
          </a:p>
          <a:p>
            <a:pPr marL="0" lvl="0" indent="0" algn="l" rtl="0">
              <a:spcBef>
                <a:spcPts val="1104"/>
              </a:spcBef>
              <a:spcAft>
                <a:spcPts val="0"/>
              </a:spcAft>
              <a:buNone/>
            </a:pPr>
            <a:r>
              <a:rPr lang="sv" sz="4013">
                <a:solidFill>
                  <a:srgbClr val="000000"/>
                </a:solidFill>
                <a:latin typeface="Arial"/>
                <a:ea typeface="Arial"/>
                <a:cs typeface="Arial"/>
                <a:sym typeface="Arial"/>
              </a:rPr>
              <a:t>Om ni utgår från dessa staplar. Vilken använder ni? Diskutera någon minut. </a:t>
            </a:r>
            <a:endParaRPr sz="4013">
              <a:solidFill>
                <a:srgbClr val="000000"/>
              </a:solidFill>
              <a:latin typeface="Arial"/>
              <a:ea typeface="Arial"/>
              <a:cs typeface="Arial"/>
              <a:sym typeface="Arial"/>
            </a:endParaRPr>
          </a:p>
          <a:p>
            <a:pPr marL="0" lvl="0" indent="0" algn="l" rtl="0">
              <a:spcBef>
                <a:spcPts val="1104"/>
              </a:spcBef>
              <a:spcAft>
                <a:spcPts val="0"/>
              </a:spcAft>
              <a:buNone/>
            </a:pPr>
            <a:endParaRPr sz="4013">
              <a:solidFill>
                <a:srgbClr val="000000"/>
              </a:solidFill>
              <a:latin typeface="Arial"/>
              <a:ea typeface="Arial"/>
              <a:cs typeface="Arial"/>
              <a:sym typeface="Arial"/>
            </a:endParaRPr>
          </a:p>
          <a:p>
            <a:pPr marL="0" lvl="0" indent="0" algn="l" rtl="0">
              <a:spcBef>
                <a:spcPts val="0"/>
              </a:spcBef>
              <a:spcAft>
                <a:spcPts val="1200"/>
              </a:spcAft>
              <a:buNone/>
            </a:pPr>
            <a:endParaRPr/>
          </a:p>
        </p:txBody>
      </p:sp>
      <p:pic>
        <p:nvPicPr>
          <p:cNvPr id="100" name="Google Shape;100;p18"/>
          <p:cNvPicPr preferRelativeResize="0"/>
          <p:nvPr/>
        </p:nvPicPr>
        <p:blipFill>
          <a:blip r:embed="rId3">
            <a:alphaModFix/>
          </a:blip>
          <a:stretch>
            <a:fillRect/>
          </a:stretch>
        </p:blipFill>
        <p:spPr>
          <a:xfrm>
            <a:off x="7704738" y="261925"/>
            <a:ext cx="1228725" cy="4619625"/>
          </a:xfrm>
          <a:prstGeom prst="rect">
            <a:avLst/>
          </a:prstGeom>
          <a:noFill/>
          <a:ln>
            <a:noFill/>
          </a:ln>
        </p:spPr>
      </p:pic>
      <p:pic>
        <p:nvPicPr>
          <p:cNvPr id="101" name="Google Shape;101;p18"/>
          <p:cNvPicPr preferRelativeResize="0"/>
          <p:nvPr/>
        </p:nvPicPr>
        <p:blipFill>
          <a:blip r:embed="rId4">
            <a:alphaModFix/>
          </a:blip>
          <a:stretch>
            <a:fillRect/>
          </a:stretch>
        </p:blipFill>
        <p:spPr>
          <a:xfrm>
            <a:off x="6256150" y="261925"/>
            <a:ext cx="1276350" cy="4619625"/>
          </a:xfrm>
          <a:prstGeom prst="rect">
            <a:avLst/>
          </a:prstGeom>
          <a:noFill/>
          <a:ln>
            <a:noFill/>
          </a:ln>
        </p:spPr>
      </p:pic>
      <p:pic>
        <p:nvPicPr>
          <p:cNvPr id="102" name="Google Shape;102;p18"/>
          <p:cNvPicPr preferRelativeResize="0"/>
          <p:nvPr/>
        </p:nvPicPr>
        <p:blipFill>
          <a:blip r:embed="rId5">
            <a:alphaModFix/>
          </a:blip>
          <a:stretch>
            <a:fillRect/>
          </a:stretch>
        </p:blipFill>
        <p:spPr>
          <a:xfrm>
            <a:off x="5088350" y="261925"/>
            <a:ext cx="1123950" cy="461962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9">
                                            <p:txEl>
                                              <p:pRg st="0" end="0"/>
                                            </p:txEl>
                                          </p:spTgt>
                                        </p:tgtEl>
                                        <p:attrNameLst>
                                          <p:attrName>style.visibility</p:attrName>
                                        </p:attrNameLst>
                                      </p:cBhvr>
                                      <p:to>
                                        <p:strVal val="visible"/>
                                      </p:to>
                                    </p:set>
                                    <p:animEffect transition="in" filter="fade">
                                      <p:cBhvr>
                                        <p:cTn id="7" dur="1000"/>
                                        <p:tgtEl>
                                          <p:spTgt spid="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9">
                                            <p:txEl>
                                              <p:pRg st="1" end="1"/>
                                            </p:txEl>
                                          </p:spTgt>
                                        </p:tgtEl>
                                        <p:attrNameLst>
                                          <p:attrName>style.visibility</p:attrName>
                                        </p:attrNameLst>
                                      </p:cBhvr>
                                      <p:to>
                                        <p:strVal val="visible"/>
                                      </p:to>
                                    </p:set>
                                    <p:animEffect transition="in" filter="fade">
                                      <p:cBhvr>
                                        <p:cTn id="12" dur="1000"/>
                                        <p:tgtEl>
                                          <p:spTgt spid="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9">
                                            <p:txEl>
                                              <p:pRg st="2" end="2"/>
                                            </p:txEl>
                                          </p:spTgt>
                                        </p:tgtEl>
                                        <p:attrNameLst>
                                          <p:attrName>style.visibility</p:attrName>
                                        </p:attrNameLst>
                                      </p:cBhvr>
                                      <p:to>
                                        <p:strVal val="visible"/>
                                      </p:to>
                                    </p:set>
                                    <p:animEffect transition="in" filter="fade">
                                      <p:cBhvr>
                                        <p:cTn id="17" dur="1000"/>
                                        <p:tgtEl>
                                          <p:spTgt spid="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9">
                                            <p:txEl>
                                              <p:pRg st="3" end="3"/>
                                            </p:txEl>
                                          </p:spTgt>
                                        </p:tgtEl>
                                        <p:attrNameLst>
                                          <p:attrName>style.visibility</p:attrName>
                                        </p:attrNameLst>
                                      </p:cBhvr>
                                      <p:to>
                                        <p:strVal val="visible"/>
                                      </p:to>
                                    </p:set>
                                    <p:animEffect transition="in" filter="fade">
                                      <p:cBhvr>
                                        <p:cTn id="22" dur="1000"/>
                                        <p:tgtEl>
                                          <p:spTgt spid="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9">
                                            <p:txEl>
                                              <p:pRg st="4" end="4"/>
                                            </p:txEl>
                                          </p:spTgt>
                                        </p:tgtEl>
                                        <p:attrNameLst>
                                          <p:attrName>style.visibility</p:attrName>
                                        </p:attrNameLst>
                                      </p:cBhvr>
                                      <p:to>
                                        <p:strVal val="visible"/>
                                      </p:to>
                                    </p:set>
                                    <p:animEffect transition="in" filter="fade">
                                      <p:cBhvr>
                                        <p:cTn id="27" dur="1000"/>
                                        <p:tgtEl>
                                          <p:spTgt spid="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19"/>
          <p:cNvSpPr txBox="1">
            <a:spLocks noGrp="1"/>
          </p:cNvSpPr>
          <p:nvPr>
            <p:ph type="title"/>
          </p:nvPr>
        </p:nvSpPr>
        <p:spPr>
          <a:xfrm>
            <a:off x="471900" y="698550"/>
            <a:ext cx="8222100" cy="7677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sv"/>
              <a:t>Del 1: aktivering och uppvärmning </a:t>
            </a:r>
            <a:endParaRPr/>
          </a:p>
        </p:txBody>
      </p:sp>
      <p:sp>
        <p:nvSpPr>
          <p:cNvPr id="108" name="Google Shape;108;p19"/>
          <p:cNvSpPr txBox="1">
            <a:spLocks noGrp="1"/>
          </p:cNvSpPr>
          <p:nvPr>
            <p:ph type="body" idx="1"/>
          </p:nvPr>
        </p:nvSpPr>
        <p:spPr>
          <a:xfrm>
            <a:off x="471900" y="1919075"/>
            <a:ext cx="4591200" cy="30939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sv" sz="1600"/>
              <a:t>Färdighetsövning. Denna del MÅSTE vara med så mycket boll som möjligt för vara enskild spelare. Alltså inga led, inga spelövningar och får inte vara utan bollen. </a:t>
            </a:r>
            <a:endParaRPr sz="1600"/>
          </a:p>
          <a:p>
            <a:pPr marL="0" lvl="0" indent="0" algn="l" rtl="0">
              <a:spcBef>
                <a:spcPts val="1200"/>
              </a:spcBef>
              <a:spcAft>
                <a:spcPts val="0"/>
              </a:spcAft>
              <a:buNone/>
            </a:pPr>
            <a:r>
              <a:rPr lang="sv" sz="1600" b="1"/>
              <a:t>Max 2 spelare på 1 boll.</a:t>
            </a:r>
            <a:r>
              <a:rPr lang="sv" sz="1600"/>
              <a:t> Mellan 15-20 min. Här ska vi lägga in styrka, rörlighet, knäkontroll mm. </a:t>
            </a:r>
            <a:endParaRPr sz="1600"/>
          </a:p>
          <a:p>
            <a:pPr marL="457200" lvl="0" indent="-330200" algn="l" rtl="0">
              <a:spcBef>
                <a:spcPts val="1200"/>
              </a:spcBef>
              <a:spcAft>
                <a:spcPts val="0"/>
              </a:spcAft>
              <a:buSzPts val="1600"/>
              <a:buChar char="●"/>
            </a:pPr>
            <a:r>
              <a:rPr lang="sv" sz="1600"/>
              <a:t>Instruera hur man gör aktionerna (se hemsida).   </a:t>
            </a:r>
            <a:endParaRPr sz="1600"/>
          </a:p>
          <a:p>
            <a:pPr marL="457200" lvl="0" indent="-330200" algn="l" rtl="0">
              <a:spcBef>
                <a:spcPts val="0"/>
              </a:spcBef>
              <a:spcAft>
                <a:spcPts val="0"/>
              </a:spcAft>
              <a:buSzPts val="1600"/>
              <a:buChar char="●"/>
            </a:pPr>
            <a:r>
              <a:rPr lang="sv" sz="1600"/>
              <a:t>Ex på övningar från övningsbank.</a:t>
            </a:r>
            <a:endParaRPr sz="1600"/>
          </a:p>
          <a:p>
            <a:pPr marL="457200" lvl="0" indent="-330200" algn="l" rtl="0">
              <a:spcBef>
                <a:spcPts val="0"/>
              </a:spcBef>
              <a:spcAft>
                <a:spcPts val="0"/>
              </a:spcAft>
              <a:buSzPts val="1600"/>
              <a:buChar char="●"/>
            </a:pPr>
            <a:r>
              <a:rPr lang="sv" sz="1600"/>
              <a:t>Fokus och lärande. Ge utmaningar.</a:t>
            </a:r>
            <a:endParaRPr sz="1600"/>
          </a:p>
        </p:txBody>
      </p:sp>
      <p:sp>
        <p:nvSpPr>
          <p:cNvPr id="109" name="Google Shape;109;p19"/>
          <p:cNvSpPr txBox="1"/>
          <p:nvPr/>
        </p:nvSpPr>
        <p:spPr>
          <a:xfrm>
            <a:off x="5394650" y="2069450"/>
            <a:ext cx="3074100" cy="1908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sv">
                <a:latin typeface="Roboto"/>
                <a:ea typeface="Roboto"/>
                <a:cs typeface="Roboto"/>
                <a:sym typeface="Roboto"/>
              </a:rPr>
              <a:t>Vad (anfallsspel): driva, passa, mottag mm.</a:t>
            </a:r>
            <a:endParaRPr>
              <a:latin typeface="Roboto"/>
              <a:ea typeface="Roboto"/>
              <a:cs typeface="Roboto"/>
              <a:sym typeface="Roboto"/>
            </a:endParaRPr>
          </a:p>
          <a:p>
            <a:pPr marL="0" lvl="0" indent="0" algn="l" rtl="0">
              <a:spcBef>
                <a:spcPts val="0"/>
              </a:spcBef>
              <a:spcAft>
                <a:spcPts val="0"/>
              </a:spcAft>
              <a:buNone/>
            </a:pPr>
            <a:r>
              <a:rPr lang="sv">
                <a:latin typeface="Roboto"/>
                <a:ea typeface="Roboto"/>
                <a:cs typeface="Roboto"/>
                <a:sym typeface="Roboto"/>
              </a:rPr>
              <a:t>Varför: för att bli bekväma med boll.</a:t>
            </a:r>
            <a:endParaRPr>
              <a:latin typeface="Roboto"/>
              <a:ea typeface="Roboto"/>
              <a:cs typeface="Roboto"/>
              <a:sym typeface="Roboto"/>
            </a:endParaRPr>
          </a:p>
          <a:p>
            <a:pPr marL="0" lvl="0" indent="0" algn="l" rtl="0">
              <a:spcBef>
                <a:spcPts val="0"/>
              </a:spcBef>
              <a:spcAft>
                <a:spcPts val="0"/>
              </a:spcAft>
              <a:buNone/>
            </a:pPr>
            <a:r>
              <a:rPr lang="sv">
                <a:latin typeface="Roboto"/>
                <a:ea typeface="Roboto"/>
                <a:cs typeface="Roboto"/>
                <a:sym typeface="Roboto"/>
              </a:rPr>
              <a:t>Hur: Se instruktioner. </a:t>
            </a:r>
            <a:endParaRPr>
              <a:latin typeface="Roboto"/>
              <a:ea typeface="Roboto"/>
              <a:cs typeface="Roboto"/>
              <a:sym typeface="Roboto"/>
            </a:endParaRPr>
          </a:p>
          <a:p>
            <a:pPr marL="0" lvl="0" indent="0" algn="l" rtl="0">
              <a:spcBef>
                <a:spcPts val="0"/>
              </a:spcBef>
              <a:spcAft>
                <a:spcPts val="0"/>
              </a:spcAft>
              <a:buNone/>
            </a:pPr>
            <a:endParaRPr>
              <a:latin typeface="Roboto"/>
              <a:ea typeface="Roboto"/>
              <a:cs typeface="Roboto"/>
              <a:sym typeface="Roboto"/>
            </a:endParaRPr>
          </a:p>
          <a:p>
            <a:pPr marL="0" lvl="0" indent="0" algn="l" rtl="0">
              <a:spcBef>
                <a:spcPts val="0"/>
              </a:spcBef>
              <a:spcAft>
                <a:spcPts val="0"/>
              </a:spcAft>
              <a:buNone/>
            </a:pPr>
            <a:endParaRPr>
              <a:latin typeface="Roboto"/>
              <a:ea typeface="Roboto"/>
              <a:cs typeface="Roboto"/>
              <a:sym typeface="Roboto"/>
            </a:endParaRPr>
          </a:p>
          <a:p>
            <a:pPr marL="0" lvl="0" indent="0" algn="l" rtl="0">
              <a:spcBef>
                <a:spcPts val="0"/>
              </a:spcBef>
              <a:spcAft>
                <a:spcPts val="0"/>
              </a:spcAft>
              <a:buNone/>
            </a:pPr>
            <a:endParaRPr>
              <a:latin typeface="Roboto"/>
              <a:ea typeface="Roboto"/>
              <a:cs typeface="Roboto"/>
              <a:sym typeface="Roboto"/>
            </a:endParaRPr>
          </a:p>
          <a:p>
            <a:pPr marL="0" lvl="0" indent="0" algn="l" rtl="0">
              <a:spcBef>
                <a:spcPts val="0"/>
              </a:spcBef>
              <a:spcAft>
                <a:spcPts val="0"/>
              </a:spcAft>
              <a:buNone/>
            </a:pPr>
            <a:r>
              <a:rPr lang="sv">
                <a:latin typeface="Roboto"/>
                <a:ea typeface="Roboto"/>
                <a:cs typeface="Roboto"/>
                <a:sym typeface="Roboto"/>
              </a:rPr>
              <a:t>Tankar från er på detta ?</a:t>
            </a:r>
            <a:endParaRPr>
              <a:latin typeface="Roboto"/>
              <a:ea typeface="Roboto"/>
              <a:cs typeface="Roboto"/>
              <a:sym typeface="Robo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8">
                                            <p:txEl>
                                              <p:pRg st="0" end="0"/>
                                            </p:txEl>
                                          </p:spTgt>
                                        </p:tgtEl>
                                        <p:attrNameLst>
                                          <p:attrName>style.visibility</p:attrName>
                                        </p:attrNameLst>
                                      </p:cBhvr>
                                      <p:to>
                                        <p:strVal val="visible"/>
                                      </p:to>
                                    </p:set>
                                    <p:animEffect transition="in" filter="fade">
                                      <p:cBhvr>
                                        <p:cTn id="7" dur="1000"/>
                                        <p:tgtEl>
                                          <p:spTgt spid="10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8">
                                            <p:txEl>
                                              <p:pRg st="1" end="1"/>
                                            </p:txEl>
                                          </p:spTgt>
                                        </p:tgtEl>
                                        <p:attrNameLst>
                                          <p:attrName>style.visibility</p:attrName>
                                        </p:attrNameLst>
                                      </p:cBhvr>
                                      <p:to>
                                        <p:strVal val="visible"/>
                                      </p:to>
                                    </p:set>
                                    <p:animEffect transition="in" filter="fade">
                                      <p:cBhvr>
                                        <p:cTn id="12" dur="1000"/>
                                        <p:tgtEl>
                                          <p:spTgt spid="10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8">
                                            <p:txEl>
                                              <p:pRg st="2" end="2"/>
                                            </p:txEl>
                                          </p:spTgt>
                                        </p:tgtEl>
                                        <p:attrNameLst>
                                          <p:attrName>style.visibility</p:attrName>
                                        </p:attrNameLst>
                                      </p:cBhvr>
                                      <p:to>
                                        <p:strVal val="visible"/>
                                      </p:to>
                                    </p:set>
                                    <p:animEffect transition="in" filter="fade">
                                      <p:cBhvr>
                                        <p:cTn id="17" dur="1000"/>
                                        <p:tgtEl>
                                          <p:spTgt spid="10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8">
                                            <p:txEl>
                                              <p:pRg st="3" end="3"/>
                                            </p:txEl>
                                          </p:spTgt>
                                        </p:tgtEl>
                                        <p:attrNameLst>
                                          <p:attrName>style.visibility</p:attrName>
                                        </p:attrNameLst>
                                      </p:cBhvr>
                                      <p:to>
                                        <p:strVal val="visible"/>
                                      </p:to>
                                    </p:set>
                                    <p:animEffect transition="in" filter="fade">
                                      <p:cBhvr>
                                        <p:cTn id="22" dur="1000"/>
                                        <p:tgtEl>
                                          <p:spTgt spid="10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8">
                                            <p:txEl>
                                              <p:pRg st="4" end="4"/>
                                            </p:txEl>
                                          </p:spTgt>
                                        </p:tgtEl>
                                        <p:attrNameLst>
                                          <p:attrName>style.visibility</p:attrName>
                                        </p:attrNameLst>
                                      </p:cBhvr>
                                      <p:to>
                                        <p:strVal val="visible"/>
                                      </p:to>
                                    </p:set>
                                    <p:animEffect transition="in" filter="fade">
                                      <p:cBhvr>
                                        <p:cTn id="27" dur="1000"/>
                                        <p:tgtEl>
                                          <p:spTgt spid="10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9"/>
                                        </p:tgtEl>
                                        <p:attrNameLst>
                                          <p:attrName>style.visibility</p:attrName>
                                        </p:attrNameLst>
                                      </p:cBhvr>
                                      <p:to>
                                        <p:strVal val="visible"/>
                                      </p:to>
                                    </p:set>
                                    <p:animEffect transition="in" filter="fade">
                                      <p:cBhvr>
                                        <p:cTn id="32" dur="1000"/>
                                        <p:tgtEl>
                                          <p:spTgt spid="1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0"/>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sv"/>
              <a:t>Del 2: Rondo/kvadrat. </a:t>
            </a:r>
            <a:endParaRPr/>
          </a:p>
        </p:txBody>
      </p:sp>
      <p:sp>
        <p:nvSpPr>
          <p:cNvPr id="115" name="Google Shape;115;p20"/>
          <p:cNvSpPr txBox="1">
            <a:spLocks noGrp="1"/>
          </p:cNvSpPr>
          <p:nvPr>
            <p:ph type="body" idx="1"/>
          </p:nvPr>
        </p:nvSpPr>
        <p:spPr>
          <a:xfrm>
            <a:off x="471900" y="1919075"/>
            <a:ext cx="8222100" cy="9441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1200"/>
              </a:spcAft>
              <a:buNone/>
            </a:pPr>
            <a:r>
              <a:rPr lang="sv"/>
              <a:t>Spelövning. Denna del kan det vara fler spelare involverade men även här vill vi ha mycket bollkontakt för varje spelare. Max 7 spelare. Tex 3v0, 3v1, 4v0, 4v1, 4v2, 5v2 10-20 min.</a:t>
            </a:r>
            <a:endParaRPr/>
          </a:p>
        </p:txBody>
      </p:sp>
      <p:sp>
        <p:nvSpPr>
          <p:cNvPr id="116" name="Google Shape;116;p20"/>
          <p:cNvSpPr txBox="1"/>
          <p:nvPr/>
        </p:nvSpPr>
        <p:spPr>
          <a:xfrm>
            <a:off x="170775" y="2863175"/>
            <a:ext cx="4119000" cy="2274300"/>
          </a:xfrm>
          <a:prstGeom prst="rect">
            <a:avLst/>
          </a:prstGeom>
          <a:noFill/>
          <a:ln>
            <a:noFill/>
          </a:ln>
        </p:spPr>
        <p:txBody>
          <a:bodyPr spcFirstLastPara="1" wrap="square" lIns="91425" tIns="91425" rIns="91425" bIns="91425" anchor="t" anchorCtr="0">
            <a:spAutoFit/>
          </a:bodyPr>
          <a:lstStyle/>
          <a:p>
            <a:pPr marL="457200" lvl="0" indent="-323850" algn="l" rtl="0">
              <a:lnSpc>
                <a:spcPct val="115000"/>
              </a:lnSpc>
              <a:spcBef>
                <a:spcPts val="0"/>
              </a:spcBef>
              <a:spcAft>
                <a:spcPts val="0"/>
              </a:spcAft>
              <a:buClr>
                <a:schemeClr val="lt2"/>
              </a:buClr>
              <a:buSzPts val="1500"/>
              <a:buFont typeface="Roboto"/>
              <a:buChar char="●"/>
            </a:pPr>
            <a:r>
              <a:rPr lang="sv" sz="1500">
                <a:solidFill>
                  <a:schemeClr val="lt2"/>
                </a:solidFill>
                <a:latin typeface="Roboto"/>
                <a:ea typeface="Roboto"/>
                <a:cs typeface="Roboto"/>
                <a:sym typeface="Roboto"/>
              </a:rPr>
              <a:t>Instruktioner: spela på bortre fot, fotarbete, kroppsställning (öppen och lätt böjda knän) och värdering/beslut (enkelt är oftast bäst).</a:t>
            </a:r>
            <a:endParaRPr sz="1500">
              <a:solidFill>
                <a:schemeClr val="lt2"/>
              </a:solidFill>
              <a:latin typeface="Roboto"/>
              <a:ea typeface="Roboto"/>
              <a:cs typeface="Roboto"/>
              <a:sym typeface="Roboto"/>
            </a:endParaRPr>
          </a:p>
          <a:p>
            <a:pPr marL="457200" lvl="0" indent="-323850" algn="l" rtl="0">
              <a:lnSpc>
                <a:spcPct val="115000"/>
              </a:lnSpc>
              <a:spcBef>
                <a:spcPts val="0"/>
              </a:spcBef>
              <a:spcAft>
                <a:spcPts val="0"/>
              </a:spcAft>
              <a:buClr>
                <a:schemeClr val="lt2"/>
              </a:buClr>
              <a:buSzPts val="1500"/>
              <a:buFont typeface="Roboto"/>
              <a:buChar char="●"/>
            </a:pPr>
            <a:r>
              <a:rPr lang="sv" sz="1500">
                <a:solidFill>
                  <a:schemeClr val="lt2"/>
                </a:solidFill>
                <a:latin typeface="Roboto"/>
                <a:ea typeface="Roboto"/>
                <a:cs typeface="Roboto"/>
                <a:sym typeface="Roboto"/>
              </a:rPr>
              <a:t>Ex på övningar. </a:t>
            </a:r>
            <a:r>
              <a:rPr lang="sv" sz="1500" u="sng">
                <a:solidFill>
                  <a:schemeClr val="hlink"/>
                </a:solidFill>
                <a:latin typeface="Roboto"/>
                <a:ea typeface="Roboto"/>
                <a:cs typeface="Roboto"/>
                <a:sym typeface="Roboto"/>
                <a:hlinkClick r:id="rId3"/>
              </a:rPr>
              <a:t>https://www.youtube.com/watch?v=nwZN5KKGVJc</a:t>
            </a:r>
            <a:endParaRPr sz="1500">
              <a:solidFill>
                <a:schemeClr val="lt2"/>
              </a:solidFill>
              <a:latin typeface="Roboto"/>
              <a:ea typeface="Roboto"/>
              <a:cs typeface="Roboto"/>
              <a:sym typeface="Roboto"/>
            </a:endParaRPr>
          </a:p>
          <a:p>
            <a:pPr marL="457200" lvl="0" indent="-323850" algn="l" rtl="0">
              <a:lnSpc>
                <a:spcPct val="115000"/>
              </a:lnSpc>
              <a:spcBef>
                <a:spcPts val="0"/>
              </a:spcBef>
              <a:spcAft>
                <a:spcPts val="0"/>
              </a:spcAft>
              <a:buClr>
                <a:schemeClr val="lt2"/>
              </a:buClr>
              <a:buSzPts val="1500"/>
              <a:buFont typeface="Roboto"/>
              <a:buChar char="●"/>
            </a:pPr>
            <a:r>
              <a:rPr lang="sv" sz="1500">
                <a:solidFill>
                  <a:schemeClr val="lt2"/>
                </a:solidFill>
                <a:latin typeface="Roboto"/>
                <a:ea typeface="Roboto"/>
                <a:cs typeface="Roboto"/>
                <a:sym typeface="Roboto"/>
              </a:rPr>
              <a:t>Fokus och lärande. Ge utmaningar.</a:t>
            </a:r>
            <a:endParaRPr sz="1100">
              <a:latin typeface="Roboto"/>
              <a:ea typeface="Roboto"/>
              <a:cs typeface="Roboto"/>
              <a:sym typeface="Roboto"/>
            </a:endParaRPr>
          </a:p>
        </p:txBody>
      </p:sp>
      <p:sp>
        <p:nvSpPr>
          <p:cNvPr id="117" name="Google Shape;117;p20"/>
          <p:cNvSpPr txBox="1"/>
          <p:nvPr/>
        </p:nvSpPr>
        <p:spPr>
          <a:xfrm>
            <a:off x="4572000" y="2993675"/>
            <a:ext cx="2339700" cy="212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sv">
                <a:latin typeface="Roboto"/>
                <a:ea typeface="Roboto"/>
                <a:cs typeface="Roboto"/>
                <a:sym typeface="Roboto"/>
              </a:rPr>
              <a:t>Vad: anfallsspel (speluppbyggnad) </a:t>
            </a:r>
            <a:endParaRPr>
              <a:latin typeface="Roboto"/>
              <a:ea typeface="Roboto"/>
              <a:cs typeface="Roboto"/>
              <a:sym typeface="Roboto"/>
            </a:endParaRPr>
          </a:p>
          <a:p>
            <a:pPr marL="0" lvl="0" indent="0" algn="l" rtl="0">
              <a:spcBef>
                <a:spcPts val="0"/>
              </a:spcBef>
              <a:spcAft>
                <a:spcPts val="0"/>
              </a:spcAft>
              <a:buNone/>
            </a:pPr>
            <a:r>
              <a:rPr lang="sv">
                <a:latin typeface="Roboto"/>
                <a:ea typeface="Roboto"/>
                <a:cs typeface="Roboto"/>
                <a:sym typeface="Roboto"/>
              </a:rPr>
              <a:t>Varför: för att kunna behålla bollen och ta oss framåt</a:t>
            </a:r>
            <a:endParaRPr>
              <a:latin typeface="Roboto"/>
              <a:ea typeface="Roboto"/>
              <a:cs typeface="Roboto"/>
              <a:sym typeface="Roboto"/>
            </a:endParaRPr>
          </a:p>
          <a:p>
            <a:pPr marL="0" lvl="0" indent="0" algn="l" rtl="0">
              <a:spcBef>
                <a:spcPts val="0"/>
              </a:spcBef>
              <a:spcAft>
                <a:spcPts val="0"/>
              </a:spcAft>
              <a:buNone/>
            </a:pPr>
            <a:r>
              <a:rPr lang="sv">
                <a:latin typeface="Roboto"/>
                <a:ea typeface="Roboto"/>
                <a:cs typeface="Roboto"/>
                <a:sym typeface="Roboto"/>
              </a:rPr>
              <a:t>Hur: Se instruktioner. </a:t>
            </a:r>
            <a:endParaRPr>
              <a:latin typeface="Roboto"/>
              <a:ea typeface="Roboto"/>
              <a:cs typeface="Roboto"/>
              <a:sym typeface="Roboto"/>
            </a:endParaRPr>
          </a:p>
          <a:p>
            <a:pPr marL="0" lvl="0" indent="0" algn="l" rtl="0">
              <a:spcBef>
                <a:spcPts val="0"/>
              </a:spcBef>
              <a:spcAft>
                <a:spcPts val="0"/>
              </a:spcAft>
              <a:buNone/>
            </a:pPr>
            <a:endParaRPr>
              <a:latin typeface="Roboto"/>
              <a:ea typeface="Roboto"/>
              <a:cs typeface="Roboto"/>
              <a:sym typeface="Roboto"/>
            </a:endParaRPr>
          </a:p>
          <a:p>
            <a:pPr marL="0" lvl="0" indent="0" algn="l" rtl="0">
              <a:spcBef>
                <a:spcPts val="0"/>
              </a:spcBef>
              <a:spcAft>
                <a:spcPts val="0"/>
              </a:spcAft>
              <a:buNone/>
            </a:pPr>
            <a:r>
              <a:rPr lang="sv">
                <a:latin typeface="Roboto"/>
                <a:ea typeface="Roboto"/>
                <a:cs typeface="Roboto"/>
                <a:sym typeface="Roboto"/>
              </a:rPr>
              <a:t>Skulle lika gärna kunna va försvarsspel. </a:t>
            </a:r>
            <a:endParaRPr>
              <a:latin typeface="Roboto"/>
              <a:ea typeface="Roboto"/>
              <a:cs typeface="Roboto"/>
              <a:sym typeface="Robo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5"/>
                                        </p:tgtEl>
                                        <p:attrNameLst>
                                          <p:attrName>style.visibility</p:attrName>
                                        </p:attrNameLst>
                                      </p:cBhvr>
                                      <p:to>
                                        <p:strVal val="visible"/>
                                      </p:to>
                                    </p:set>
                                    <p:animEffect transition="in" filter="fade">
                                      <p:cBhvr>
                                        <p:cTn id="7" dur="1000"/>
                                        <p:tgtEl>
                                          <p:spTgt spid="1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6"/>
                                        </p:tgtEl>
                                        <p:attrNameLst>
                                          <p:attrName>style.visibility</p:attrName>
                                        </p:attrNameLst>
                                      </p:cBhvr>
                                      <p:to>
                                        <p:strVal val="visible"/>
                                      </p:to>
                                    </p:set>
                                    <p:animEffect transition="in" filter="fade">
                                      <p:cBhvr>
                                        <p:cTn id="12" dur="1000"/>
                                        <p:tgtEl>
                                          <p:spTgt spid="11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7"/>
                                        </p:tgtEl>
                                        <p:attrNameLst>
                                          <p:attrName>style.visibility</p:attrName>
                                        </p:attrNameLst>
                                      </p:cBhvr>
                                      <p:to>
                                        <p:strVal val="visible"/>
                                      </p:to>
                                    </p:set>
                                    <p:animEffect transition="in" filter="fade">
                                      <p:cBhvr>
                                        <p:cTn id="17" dur="1000"/>
                                        <p:tgtEl>
                                          <p:spTgt spid="1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1"/>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sv"/>
              <a:t>Del 3: </a:t>
            </a:r>
            <a:endParaRPr/>
          </a:p>
        </p:txBody>
      </p:sp>
      <p:sp>
        <p:nvSpPr>
          <p:cNvPr id="123" name="Google Shape;123;p21"/>
          <p:cNvSpPr txBox="1">
            <a:spLocks noGrp="1"/>
          </p:cNvSpPr>
          <p:nvPr>
            <p:ph type="body" idx="1"/>
          </p:nvPr>
        </p:nvSpPr>
        <p:spPr>
          <a:xfrm>
            <a:off x="200925" y="1788175"/>
            <a:ext cx="4887300" cy="3214500"/>
          </a:xfrm>
          <a:prstGeom prst="rect">
            <a:avLst/>
          </a:prstGeom>
        </p:spPr>
        <p:txBody>
          <a:bodyPr spcFirstLastPara="1" wrap="square" lIns="91425" tIns="91425" rIns="91425" bIns="91425" anchor="t" anchorCtr="0">
            <a:normAutofit lnSpcReduction="20000"/>
          </a:bodyPr>
          <a:lstStyle/>
          <a:p>
            <a:pPr marL="0" lvl="0" indent="0" algn="l" rtl="0">
              <a:spcBef>
                <a:spcPts val="0"/>
              </a:spcBef>
              <a:spcAft>
                <a:spcPts val="0"/>
              </a:spcAft>
              <a:buNone/>
            </a:pPr>
            <a:r>
              <a:rPr lang="sv" sz="1600"/>
              <a:t>Denna del kan va valfri och kan vara både spelövning och färdighetsövning. Men övningen ska ha ett tydligt syfte och hänga ihop med resten av träningen samt det vi ska träna på just nu. </a:t>
            </a:r>
            <a:endParaRPr sz="1600"/>
          </a:p>
          <a:p>
            <a:pPr marL="0" lvl="0" indent="0" algn="l" rtl="0">
              <a:spcBef>
                <a:spcPts val="1200"/>
              </a:spcBef>
              <a:spcAft>
                <a:spcPts val="0"/>
              </a:spcAft>
              <a:buNone/>
            </a:pPr>
            <a:r>
              <a:rPr lang="sv" sz="1600"/>
              <a:t>För de yngre är en färdighetsövning rekommenderad. Max 4-5 spelare på en boll.</a:t>
            </a:r>
            <a:endParaRPr sz="1600"/>
          </a:p>
          <a:p>
            <a:pPr marL="0" lvl="0" indent="0" algn="l" rtl="0">
              <a:spcBef>
                <a:spcPts val="1200"/>
              </a:spcBef>
              <a:spcAft>
                <a:spcPts val="0"/>
              </a:spcAft>
              <a:buNone/>
            </a:pPr>
            <a:r>
              <a:rPr lang="sv" sz="1600"/>
              <a:t>Tex: Har ni tränat på att driva boll i övning 1 så gör ni det nu med. Eller vill ni köra en spelövning så kopplar ni det till rondon.</a:t>
            </a:r>
            <a:endParaRPr sz="1600"/>
          </a:p>
          <a:p>
            <a:pPr marL="457200" lvl="0" indent="-323850" algn="l" rtl="0">
              <a:spcBef>
                <a:spcPts val="1200"/>
              </a:spcBef>
              <a:spcAft>
                <a:spcPts val="0"/>
              </a:spcAft>
              <a:buSzPts val="1500"/>
              <a:buChar char="●"/>
            </a:pPr>
            <a:r>
              <a:rPr lang="sv" sz="1500" u="sng">
                <a:solidFill>
                  <a:schemeClr val="accent5"/>
                </a:solidFill>
                <a:hlinkClick r:id="rId3">
                  <a:extLst>
                    <a:ext uri="{A12FA001-AC4F-418D-AE19-62706E023703}">
                      <ahyp:hlinkClr xmlns:ahyp="http://schemas.microsoft.com/office/drawing/2018/hyperlinkcolor" val="tx"/>
                    </a:ext>
                  </a:extLst>
                </a:hlinkClick>
              </a:rPr>
              <a:t>https://www.youtube.com/watch?v=nwZN5KKGVJc</a:t>
            </a:r>
            <a:endParaRPr sz="1600"/>
          </a:p>
        </p:txBody>
      </p:sp>
      <p:pic>
        <p:nvPicPr>
          <p:cNvPr id="124" name="Google Shape;124;p21"/>
          <p:cNvPicPr preferRelativeResize="0"/>
          <p:nvPr/>
        </p:nvPicPr>
        <p:blipFill>
          <a:blip r:embed="rId4">
            <a:alphaModFix/>
          </a:blip>
          <a:stretch>
            <a:fillRect/>
          </a:stretch>
        </p:blipFill>
        <p:spPr>
          <a:xfrm>
            <a:off x="5088350" y="261925"/>
            <a:ext cx="1123950" cy="4619625"/>
          </a:xfrm>
          <a:prstGeom prst="rect">
            <a:avLst/>
          </a:prstGeom>
          <a:noFill/>
          <a:ln>
            <a:noFill/>
          </a:ln>
        </p:spPr>
      </p:pic>
      <p:pic>
        <p:nvPicPr>
          <p:cNvPr id="125" name="Google Shape;125;p21"/>
          <p:cNvPicPr preferRelativeResize="0"/>
          <p:nvPr/>
        </p:nvPicPr>
        <p:blipFill>
          <a:blip r:embed="rId5">
            <a:alphaModFix/>
          </a:blip>
          <a:stretch>
            <a:fillRect/>
          </a:stretch>
        </p:blipFill>
        <p:spPr>
          <a:xfrm>
            <a:off x="6256150" y="261925"/>
            <a:ext cx="1276350" cy="4619625"/>
          </a:xfrm>
          <a:prstGeom prst="rect">
            <a:avLst/>
          </a:prstGeom>
          <a:noFill/>
          <a:ln>
            <a:noFill/>
          </a:ln>
        </p:spPr>
      </p:pic>
      <p:pic>
        <p:nvPicPr>
          <p:cNvPr id="126" name="Google Shape;126;p21"/>
          <p:cNvPicPr preferRelativeResize="0"/>
          <p:nvPr/>
        </p:nvPicPr>
        <p:blipFill>
          <a:blip r:embed="rId6">
            <a:alphaModFix/>
          </a:blip>
          <a:stretch>
            <a:fillRect/>
          </a:stretch>
        </p:blipFill>
        <p:spPr>
          <a:xfrm>
            <a:off x="7704738" y="261925"/>
            <a:ext cx="1228725" cy="4619625"/>
          </a:xfrm>
          <a:prstGeom prst="rect">
            <a:avLst/>
          </a:prstGeom>
          <a:noFill/>
          <a:ln>
            <a:noFill/>
          </a:ln>
        </p:spPr>
      </p:pic>
    </p:spTree>
  </p:cSld>
  <p:clrMapOvr>
    <a:masterClrMapping/>
  </p:clrMapOvr>
</p:sld>
</file>

<file path=ppt/theme/theme1.xml><?xml version="1.0" encoding="utf-8"?>
<a:theme xmlns:a="http://schemas.openxmlformats.org/drawingml/2006/main"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1A237E"/>
      </a:accent5>
      <a:accent6>
        <a:srgbClr val="F4B400"/>
      </a:accent6>
      <a:hlink>
        <a:srgbClr val="1A237E"/>
      </a:hlink>
      <a:folHlink>
        <a:srgbClr val="1A237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1383</Words>
  <Application>Microsoft Office PowerPoint</Application>
  <PresentationFormat>Bildspel på skärmen (16:9)</PresentationFormat>
  <Paragraphs>92</Paragraphs>
  <Slides>15</Slides>
  <Notes>15</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15</vt:i4>
      </vt:variant>
    </vt:vector>
  </HeadingPairs>
  <TitlesOfParts>
    <vt:vector size="18" baseType="lpstr">
      <vt:lpstr>Roboto</vt:lpstr>
      <vt:lpstr>Arial</vt:lpstr>
      <vt:lpstr>Material</vt:lpstr>
      <vt:lpstr>IFK Fotboll  </vt:lpstr>
      <vt:lpstr>Varför gör vi detta ? </vt:lpstr>
      <vt:lpstr>Hur ska vi spela? Vision </vt:lpstr>
      <vt:lpstr>Hur ska vi spela? Spelidé</vt:lpstr>
      <vt:lpstr>Hur tränar vi. </vt:lpstr>
      <vt:lpstr>Upplägg av träning. </vt:lpstr>
      <vt:lpstr>Del 1: aktivering och uppvärmning </vt:lpstr>
      <vt:lpstr>Del 2: Rondo/kvadrat. </vt:lpstr>
      <vt:lpstr>Del 3: </vt:lpstr>
      <vt:lpstr>Del 4: Spel (litet, mellanstort eller stort)</vt:lpstr>
      <vt:lpstr>Spel, instruktioner. (Speluppbygnad). </vt:lpstr>
      <vt:lpstr>Del 5: Avslutning/sammanfattning </vt:lpstr>
      <vt:lpstr>Sammanfatning träningsuppläg </vt:lpstr>
      <vt:lpstr>Info</vt:lpstr>
      <vt:lpstr>Sammanfattning teori: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IFK Fotboll  </dc:title>
  <dc:creator>Monica Jordan</dc:creator>
  <cp:lastModifiedBy>Monica Jordan</cp:lastModifiedBy>
  <cp:revision>1</cp:revision>
  <dcterms:modified xsi:type="dcterms:W3CDTF">2023-11-12T11:03:38Z</dcterms:modified>
</cp:coreProperties>
</file>