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embeddedFontLst>
    <p:embeddedFont>
      <p:font typeface="Roboto" panose="02000000000000000000" pitchFamily="2"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735b3fcadf_0_2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735b3fcadf_0_2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735b3fcadf_0_26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735b3fcadf_0_2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735b3fcadf_0_2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735b3fcadf_0_2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735b3fcadf_0_2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735b3fcadf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735b3fcadf_0_18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735b3fcadf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735b3fcadf_0_2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735b3fcadf_0_2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887e1bf61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887e1bf61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735b3fcadf_0_2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735b3fcadf_0_2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735b3fcadf_0_20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735b3fcadf_0_2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735b3fcadf_0_2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735b3fcadf_0_2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735b3fcadf_0_2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735b3fcadf_0_2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735b3fcadf_0_2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735b3fcadf_0_2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sv"/>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utbildning.sisuidrottsbocker.se/fotboll/tranare/spelarutbildning/svffs-spelarutbildningsplan/arbeta-med-spelarutbildning/"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Spelarutbildningsplan IFK Kristinehamn</a:t>
            </a:r>
            <a:endParaRPr/>
          </a:p>
        </p:txBody>
      </p:sp>
      <p:sp>
        <p:nvSpPr>
          <p:cNvPr id="68" name="Google Shape;68;p13"/>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pic>
        <p:nvPicPr>
          <p:cNvPr id="69" name="Google Shape;69;p13"/>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2"/>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11 mot 11 (15-19 år) försvarsspel</a:t>
            </a:r>
            <a:endParaRPr/>
          </a:p>
        </p:txBody>
      </p:sp>
      <p:sp>
        <p:nvSpPr>
          <p:cNvPr id="132" name="Google Shape;132;p22"/>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Spelarens färdigheter försvarsspel: pressa, markera, bryta, tackla, försvarssida, nicka, blockera,</a:t>
            </a:r>
            <a:endParaRPr/>
          </a:p>
          <a:p>
            <a:pPr marL="0" lvl="0" indent="0" algn="l" rtl="0">
              <a:spcBef>
                <a:spcPts val="1600"/>
              </a:spcBef>
              <a:spcAft>
                <a:spcPts val="1600"/>
              </a:spcAft>
              <a:buNone/>
            </a:pPr>
            <a:r>
              <a:rPr lang="sv"/>
              <a:t>Lagets metoder försvarsspel: </a:t>
            </a:r>
            <a:r>
              <a:rPr lang="sv" b="1"/>
              <a:t>Nedflyttning, uppflyttning, täckning, överflyttning, centrering, understöd</a:t>
            </a:r>
            <a:endParaRPr b="1"/>
          </a:p>
        </p:txBody>
      </p:sp>
      <p:pic>
        <p:nvPicPr>
          <p:cNvPr id="133" name="Google Shape;133;p22"/>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3"/>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11 mot 11 (15-19 år) anfallsspel</a:t>
            </a:r>
            <a:endParaRPr/>
          </a:p>
        </p:txBody>
      </p:sp>
      <p:sp>
        <p:nvSpPr>
          <p:cNvPr id="139" name="Google Shape;139;p23"/>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Spelarens färdigheter anfallsspel: Driva, passa (kort), </a:t>
            </a:r>
            <a:r>
              <a:rPr lang="sv" b="1"/>
              <a:t>ta emot bollen, perception,</a:t>
            </a:r>
            <a:r>
              <a:rPr lang="sv"/>
              <a:t> vända, utmana, finta, dribbla, passa (långt), nicka, avledande rörelse, nicka, skjuta </a:t>
            </a:r>
            <a:endParaRPr/>
          </a:p>
          <a:p>
            <a:pPr marL="0" lvl="0" indent="0" algn="l" rtl="0">
              <a:spcBef>
                <a:spcPts val="1600"/>
              </a:spcBef>
              <a:spcAft>
                <a:spcPts val="0"/>
              </a:spcAft>
              <a:buNone/>
            </a:pPr>
            <a:r>
              <a:rPr lang="sv"/>
              <a:t>Lagets metoder anfallsspel: </a:t>
            </a:r>
            <a:r>
              <a:rPr lang="sv" b="1"/>
              <a:t>Spelbarhet, spelavstånd, spelbredd, speldjup, uppflyttning, djupledsspel, överlapp, väggspel, avledande rörelse, väggspel, motrörelse</a:t>
            </a:r>
            <a:endParaRPr b="1"/>
          </a:p>
          <a:p>
            <a:pPr marL="0" lvl="0" indent="0" algn="l" rtl="0">
              <a:spcBef>
                <a:spcPts val="1600"/>
              </a:spcBef>
              <a:spcAft>
                <a:spcPts val="1600"/>
              </a:spcAft>
              <a:buNone/>
            </a:pPr>
            <a:endParaRPr/>
          </a:p>
        </p:txBody>
      </p:sp>
      <p:pic>
        <p:nvPicPr>
          <p:cNvPr id="140" name="Google Shape;140;p23"/>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Målvakt anfallsspel </a:t>
            </a:r>
            <a:endParaRPr/>
          </a:p>
        </p:txBody>
      </p:sp>
      <p:sp>
        <p:nvSpPr>
          <p:cNvPr id="146" name="Google Shape;146;p2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5 mot 5: </a:t>
            </a:r>
            <a:r>
              <a:rPr lang="sv" i="1"/>
              <a:t>Ta emot bollen, kasta ut bollen, driva, passa kort.</a:t>
            </a:r>
            <a:endParaRPr i="1"/>
          </a:p>
          <a:p>
            <a:pPr marL="0" lvl="0" indent="0" algn="l" rtl="0">
              <a:spcBef>
                <a:spcPts val="1600"/>
              </a:spcBef>
              <a:spcAft>
                <a:spcPts val="0"/>
              </a:spcAft>
              <a:buNone/>
            </a:pPr>
            <a:r>
              <a:rPr lang="sv"/>
              <a:t>7 mot 7: Ta emot bollen, kasta ut bollen, driva, passa kort, </a:t>
            </a:r>
            <a:r>
              <a:rPr lang="sv" i="1"/>
              <a:t>passa långt. </a:t>
            </a:r>
            <a:endParaRPr i="1"/>
          </a:p>
          <a:p>
            <a:pPr marL="0" lvl="0" indent="0" algn="l" rtl="0">
              <a:spcBef>
                <a:spcPts val="1600"/>
              </a:spcBef>
              <a:spcAft>
                <a:spcPts val="0"/>
              </a:spcAft>
              <a:buNone/>
            </a:pPr>
            <a:r>
              <a:rPr lang="sv"/>
              <a:t>9 mot 9: Ta emot bollen, kasta ut bollen, driva, passa kort, passa långt. </a:t>
            </a:r>
            <a:endParaRPr/>
          </a:p>
          <a:p>
            <a:pPr marL="0" lvl="0" indent="0" algn="l" rtl="0">
              <a:spcBef>
                <a:spcPts val="1600"/>
              </a:spcBef>
              <a:spcAft>
                <a:spcPts val="0"/>
              </a:spcAft>
              <a:buNone/>
            </a:pPr>
            <a:r>
              <a:rPr lang="sv"/>
              <a:t>11 mot 11: Ta emot bollen, kasta ut bollen, driva, passa kort, passa långt, </a:t>
            </a:r>
            <a:r>
              <a:rPr lang="sv" i="1"/>
              <a:t>skjuta upp bollen på volley, skjuta upp bollen med precison. </a:t>
            </a:r>
            <a:endParaRPr i="1"/>
          </a:p>
          <a:p>
            <a:pPr marL="0" lvl="0" indent="0" algn="l" rtl="0">
              <a:spcBef>
                <a:spcPts val="1600"/>
              </a:spcBef>
              <a:spcAft>
                <a:spcPts val="0"/>
              </a:spcAft>
              <a:buNone/>
            </a:pPr>
            <a:endParaRPr/>
          </a:p>
          <a:p>
            <a:pPr marL="0" lvl="0" indent="0" algn="l" rtl="0">
              <a:spcBef>
                <a:spcPts val="1600"/>
              </a:spcBef>
              <a:spcAft>
                <a:spcPts val="0"/>
              </a:spcAft>
              <a:buNone/>
            </a:pP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pic>
        <p:nvPicPr>
          <p:cNvPr id="147" name="Google Shape;147;p24"/>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Målvakt försvarsspel </a:t>
            </a:r>
            <a:endParaRPr/>
          </a:p>
        </p:txBody>
      </p:sp>
      <p:sp>
        <p:nvSpPr>
          <p:cNvPr id="153" name="Google Shape;153;p25"/>
          <p:cNvSpPr txBox="1">
            <a:spLocks noGrp="1"/>
          </p:cNvSpPr>
          <p:nvPr>
            <p:ph type="body" idx="1"/>
          </p:nvPr>
        </p:nvSpPr>
        <p:spPr>
          <a:xfrm>
            <a:off x="471900" y="1919075"/>
            <a:ext cx="8222100" cy="313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5 mot 5: </a:t>
            </a:r>
            <a:r>
              <a:rPr lang="sv" i="1"/>
              <a:t>Fånga bollen, kasta sig och fånga bollen. </a:t>
            </a:r>
            <a:endParaRPr i="1"/>
          </a:p>
          <a:p>
            <a:pPr marL="0" lvl="0" indent="0" algn="l" rtl="0">
              <a:spcBef>
                <a:spcPts val="1600"/>
              </a:spcBef>
              <a:spcAft>
                <a:spcPts val="0"/>
              </a:spcAft>
              <a:buNone/>
            </a:pPr>
            <a:r>
              <a:rPr lang="sv"/>
              <a:t>7 mot 7: Fånga bollen, kasta sig och fånga bollen, </a:t>
            </a:r>
            <a:r>
              <a:rPr lang="sv" i="1"/>
              <a:t>bryta djupledspassning, palming</a:t>
            </a:r>
            <a:endParaRPr i="1"/>
          </a:p>
          <a:p>
            <a:pPr marL="0" lvl="0" indent="0" algn="l" rtl="0">
              <a:spcBef>
                <a:spcPts val="1600"/>
              </a:spcBef>
              <a:spcAft>
                <a:spcPts val="0"/>
              </a:spcAft>
              <a:buNone/>
            </a:pPr>
            <a:r>
              <a:rPr lang="sv"/>
              <a:t>9 mot 9: Fånga bollen, kasta sig och fånga bollen, bryta djupledspassning, palming, </a:t>
            </a:r>
            <a:r>
              <a:rPr lang="sv" i="1"/>
              <a:t>hoppa upp och fånga bollen. </a:t>
            </a:r>
            <a:endParaRPr i="1"/>
          </a:p>
          <a:p>
            <a:pPr marL="0" lvl="0" indent="0" algn="l" rtl="0">
              <a:spcBef>
                <a:spcPts val="1600"/>
              </a:spcBef>
              <a:spcAft>
                <a:spcPts val="1600"/>
              </a:spcAft>
              <a:buNone/>
            </a:pPr>
            <a:r>
              <a:rPr lang="sv"/>
              <a:t>11 mot 11: Fånga bollen, kasta sig och fånga bollen, bryta djupledspassning, palming, hoppa upp och fånga bollen och boxa bollen. </a:t>
            </a:r>
            <a:endParaRPr/>
          </a:p>
        </p:txBody>
      </p:sp>
      <p:pic>
        <p:nvPicPr>
          <p:cNvPr id="154" name="Google Shape;154;p25"/>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Vision</a:t>
            </a:r>
            <a:endParaRPr/>
          </a:p>
        </p:txBody>
      </p:sp>
      <p:sp>
        <p:nvSpPr>
          <p:cNvPr id="75" name="Google Shape;75;p14"/>
          <p:cNvSpPr txBox="1">
            <a:spLocks noGrp="1"/>
          </p:cNvSpPr>
          <p:nvPr>
            <p:ph type="body" idx="1"/>
          </p:nvPr>
        </p:nvSpPr>
        <p:spPr>
          <a:xfrm>
            <a:off x="471900" y="1617400"/>
            <a:ext cx="8222100" cy="3405600"/>
          </a:xfrm>
          <a:prstGeom prst="rect">
            <a:avLst/>
          </a:prstGeom>
        </p:spPr>
        <p:txBody>
          <a:bodyPr spcFirstLastPara="1" wrap="square" lIns="91425" tIns="91425" rIns="91425" bIns="91425" anchor="t" anchorCtr="0">
            <a:noAutofit/>
          </a:bodyPr>
          <a:lstStyle/>
          <a:p>
            <a:pPr marL="0" lvl="0" indent="0" algn="l" rtl="0">
              <a:spcBef>
                <a:spcPts val="1104"/>
              </a:spcBef>
              <a:spcAft>
                <a:spcPts val="0"/>
              </a:spcAft>
              <a:buNone/>
            </a:pPr>
            <a:r>
              <a:rPr lang="sv" sz="1200">
                <a:solidFill>
                  <a:srgbClr val="000000"/>
                </a:solidFill>
                <a:latin typeface="Arial"/>
                <a:ea typeface="Arial"/>
                <a:cs typeface="Arial"/>
                <a:sym typeface="Arial"/>
              </a:rPr>
              <a:t>“Klubben har som vision att alla ska ”hitta målet i IFK”. Detta betyder att föreningens målsättning är att skapa förutsättningar för alla som vill spela fotboll i Kristinehamn att vara med. Vi tycker att vår viktigaste uppgift som breddförening är att få så många som möjligt att vara med, så länge som möjligt. Vår ambition är att alltid finna en lösning som passar individen i fråga hos oss. Detta gäller nybörjare i alla åldrar. Föreningen jobbar ständigt aktivt med att utveckla verksamheten för att alla ska få möjlighet att spela fotboll hos oss, utifrån sina förutsättningar.”</a:t>
            </a:r>
            <a:endParaRPr sz="1200">
              <a:solidFill>
                <a:srgbClr val="000000"/>
              </a:solidFill>
              <a:latin typeface="Arial"/>
              <a:ea typeface="Arial"/>
              <a:cs typeface="Arial"/>
              <a:sym typeface="Arial"/>
            </a:endParaRPr>
          </a:p>
          <a:p>
            <a:pPr marL="0" lvl="0" indent="0" algn="l" rtl="0">
              <a:spcBef>
                <a:spcPts val="1104"/>
              </a:spcBef>
              <a:spcAft>
                <a:spcPts val="0"/>
              </a:spcAft>
              <a:buNone/>
            </a:pPr>
            <a:r>
              <a:rPr lang="sv" sz="1200">
                <a:solidFill>
                  <a:srgbClr val="000000"/>
                </a:solidFill>
                <a:latin typeface="Arial"/>
                <a:ea typeface="Arial"/>
                <a:cs typeface="Arial"/>
                <a:sym typeface="Arial"/>
              </a:rPr>
              <a:t>Vad menar vi ?</a:t>
            </a:r>
            <a:endParaRPr sz="1200">
              <a:solidFill>
                <a:srgbClr val="000000"/>
              </a:solidFill>
              <a:latin typeface="Arial"/>
              <a:ea typeface="Arial"/>
              <a:cs typeface="Arial"/>
              <a:sym typeface="Arial"/>
            </a:endParaRPr>
          </a:p>
          <a:p>
            <a:pPr marL="0" lvl="0" indent="0" algn="l" rtl="0">
              <a:spcBef>
                <a:spcPts val="1104"/>
              </a:spcBef>
              <a:spcAft>
                <a:spcPts val="0"/>
              </a:spcAft>
              <a:buNone/>
            </a:pPr>
            <a:r>
              <a:rPr lang="sv" sz="1200">
                <a:solidFill>
                  <a:srgbClr val="000000"/>
                </a:solidFill>
                <a:latin typeface="Arial"/>
                <a:ea typeface="Arial"/>
                <a:cs typeface="Arial"/>
                <a:sym typeface="Arial"/>
              </a:rPr>
              <a:t>“Genom att ha hög aktivitet på våra träningar, med mycket bolltouch för varje spelare, är vi övertygade om att vi också kan göra träningarna roligare. Vi undviker därmed övningar som innebär mycket köer och inaktivitet. Vi utgår alltid ifrån spelet och spelar mycket i olika former på våra träningar. Vi blandar alltid lek och glädje med seriositet under våra träningspass. Genom att bygga träningarna utifrån dessa grundpelare är vi övertygade om att vi skapar fotbollsglädje på planen.”Från IFK Kristinehamns Fotbolls styrdokument. </a:t>
            </a:r>
            <a:endParaRPr sz="1200">
              <a:solidFill>
                <a:srgbClr val="000000"/>
              </a:solidFill>
              <a:latin typeface="Arial"/>
              <a:ea typeface="Arial"/>
              <a:cs typeface="Arial"/>
              <a:sym typeface="Arial"/>
            </a:endParaRPr>
          </a:p>
          <a:p>
            <a:pPr marL="0" lvl="0" indent="0" algn="l" rtl="0">
              <a:spcBef>
                <a:spcPts val="1104"/>
              </a:spcBef>
              <a:spcAft>
                <a:spcPts val="0"/>
              </a:spcAft>
              <a:buNone/>
            </a:pPr>
            <a:r>
              <a:rPr lang="sv" sz="1200">
                <a:solidFill>
                  <a:srgbClr val="000000"/>
                </a:solidFill>
                <a:latin typeface="Arial"/>
                <a:ea typeface="Arial"/>
                <a:cs typeface="Arial"/>
                <a:sym typeface="Arial"/>
              </a:rPr>
              <a:t>Spelarutbildningsplanen är grundad ifrån SVFFs spelarutbildningsplan. </a:t>
            </a:r>
            <a:r>
              <a:rPr lang="sv" sz="1100" u="sng">
                <a:solidFill>
                  <a:schemeClr val="hlink"/>
                </a:solidFill>
                <a:latin typeface="Arial"/>
                <a:ea typeface="Arial"/>
                <a:cs typeface="Arial"/>
                <a:sym typeface="Arial"/>
                <a:hlinkClick r:id="rId3"/>
              </a:rPr>
              <a:t>https://utbildning.sisuidrottsbocker.se/fotboll/tranare/spelarutbildning/svffs-spelarutbildningsplan/arbeta-med-spelarutbildning/</a:t>
            </a:r>
            <a:endParaRPr sz="1200">
              <a:solidFill>
                <a:srgbClr val="000000"/>
              </a:solidFill>
              <a:latin typeface="Arial"/>
              <a:ea typeface="Arial"/>
              <a:cs typeface="Arial"/>
              <a:sym typeface="Arial"/>
            </a:endParaRPr>
          </a:p>
        </p:txBody>
      </p:sp>
      <p:pic>
        <p:nvPicPr>
          <p:cNvPr id="76" name="Google Shape;76;p14"/>
          <p:cNvPicPr preferRelativeResize="0"/>
          <p:nvPr/>
        </p:nvPicPr>
        <p:blipFill>
          <a:blip r:embed="rId4">
            <a:alphaModFix/>
          </a:blip>
          <a:stretch>
            <a:fillRect/>
          </a:stretch>
        </p:blipFill>
        <p:spPr>
          <a:xfrm>
            <a:off x="8307625" y="4229325"/>
            <a:ext cx="836375" cy="9141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a:p>
        </p:txBody>
      </p:sp>
      <p:sp>
        <p:nvSpPr>
          <p:cNvPr id="82" name="Google Shape;82;p15"/>
          <p:cNvSpPr txBox="1">
            <a:spLocks noGrp="1"/>
          </p:cNvSpPr>
          <p:nvPr>
            <p:ph type="body" idx="1"/>
          </p:nvPr>
        </p:nvSpPr>
        <p:spPr>
          <a:xfrm>
            <a:off x="100450" y="1747975"/>
            <a:ext cx="2601900" cy="327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sz="1300"/>
              <a:t>Spelet fotboll är uppdelat i dessa delar. Det är utefter dessa och de fotbollsaktioner som krävs i varje del som vi har tagit fram utbildningsplanen. </a:t>
            </a:r>
            <a:endParaRPr sz="1300"/>
          </a:p>
          <a:p>
            <a:pPr marL="0" lvl="0" indent="0" algn="l" rtl="0">
              <a:spcBef>
                <a:spcPts val="1600"/>
              </a:spcBef>
              <a:spcAft>
                <a:spcPts val="1600"/>
              </a:spcAft>
              <a:buNone/>
            </a:pPr>
            <a:r>
              <a:rPr lang="sv" sz="1300"/>
              <a:t>I övningsbanken som är kopplade till spelarutbildningsplanen ligger större fokus på spelarnas individuella färdigheter vid yngre ålder, desto äldre spelarna bli desto mer fokus på lagets metoder. </a:t>
            </a:r>
            <a:endParaRPr sz="1300"/>
          </a:p>
        </p:txBody>
      </p:sp>
      <p:pic>
        <p:nvPicPr>
          <p:cNvPr id="83" name="Google Shape;83;p15"/>
          <p:cNvPicPr preferRelativeResize="0"/>
          <p:nvPr/>
        </p:nvPicPr>
        <p:blipFill>
          <a:blip r:embed="rId3">
            <a:alphaModFix/>
          </a:blip>
          <a:stretch>
            <a:fillRect/>
          </a:stretch>
        </p:blipFill>
        <p:spPr>
          <a:xfrm>
            <a:off x="2451125" y="428375"/>
            <a:ext cx="6642625" cy="3981550"/>
          </a:xfrm>
          <a:prstGeom prst="rect">
            <a:avLst/>
          </a:prstGeom>
          <a:noFill/>
          <a:ln>
            <a:noFill/>
          </a:ln>
        </p:spPr>
      </p:pic>
      <p:pic>
        <p:nvPicPr>
          <p:cNvPr id="84" name="Google Shape;84;p15"/>
          <p:cNvPicPr preferRelativeResize="0"/>
          <p:nvPr/>
        </p:nvPicPr>
        <p:blipFill>
          <a:blip r:embed="rId4">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Spelide IFK Kristinehamn</a:t>
            </a:r>
            <a:endParaRPr/>
          </a:p>
        </p:txBody>
      </p:sp>
      <p:sp>
        <p:nvSpPr>
          <p:cNvPr id="90" name="Google Shape;90;p16"/>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Anfallsspel: I vårt anfallsspel vill vi sträva efter att involvera samtliga lagdelar och samtliga spelare. Därav vill vi spela en passningsorienterad fotboll,  där vi kan variera de korta och långa passningsspelet. Vi vill att våra spelare redan innan hen får bollen ska ha en ide hur hen ska agera. </a:t>
            </a:r>
            <a:endParaRPr/>
          </a:p>
          <a:p>
            <a:pPr marL="0" lvl="0" indent="0" algn="l" rtl="0">
              <a:spcBef>
                <a:spcPts val="1600"/>
              </a:spcBef>
              <a:spcAft>
                <a:spcPts val="1600"/>
              </a:spcAft>
              <a:buNone/>
            </a:pPr>
            <a:r>
              <a:rPr lang="sv"/>
              <a:t>Försvarsspel: I vårt försvarsspel ska alla vara delaktiga och alla ska ta ansvar. Spelarna ska vara bekväma med framförallt positionsförsvar men även markeringsförsvar, samt direkt och indirekt återerövring. </a:t>
            </a:r>
            <a:endParaRPr/>
          </a:p>
        </p:txBody>
      </p:sp>
      <p:pic>
        <p:nvPicPr>
          <p:cNvPr id="91" name="Google Shape;91;p16"/>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7"/>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sv"/>
              <a:t>Förklaring</a:t>
            </a:r>
            <a:endParaRPr/>
          </a:p>
        </p:txBody>
      </p:sp>
      <p:sp>
        <p:nvSpPr>
          <p:cNvPr id="97" name="Google Shape;97;p17"/>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Det är uppdelat i fyra nivåer. 5 mot 5 (8-9 år), 7 mot 7 (10-12 år), 9 mot 9 (13-14 år) och 11 mot 11 (15-19 år). På varje nivå står det vad vi ska träna på. Vilka av spelarens färdigheter vi ska träna på och vilka av lagets metoder vi ska träna på. </a:t>
            </a:r>
            <a:endParaRPr/>
          </a:p>
          <a:p>
            <a:pPr marL="0" lvl="0" indent="0" algn="l" rtl="0">
              <a:spcBef>
                <a:spcPts val="1600"/>
              </a:spcBef>
              <a:spcAft>
                <a:spcPts val="0"/>
              </a:spcAft>
              <a:buNone/>
            </a:pPr>
            <a:r>
              <a:rPr lang="sv" i="1"/>
              <a:t>Det som står i kursiv stil på varje nivå är det som är nytt för nivån. </a:t>
            </a:r>
            <a:endParaRPr i="1"/>
          </a:p>
          <a:p>
            <a:pPr marL="0" lvl="0" indent="0" algn="l" rtl="0">
              <a:spcBef>
                <a:spcPts val="1600"/>
              </a:spcBef>
              <a:spcAft>
                <a:spcPts val="1600"/>
              </a:spcAft>
              <a:buNone/>
            </a:pPr>
            <a:r>
              <a:rPr lang="sv" b="1"/>
              <a:t>Det som står i fetstil på varje nivå är det vi ska lägga mest fokus på. </a:t>
            </a:r>
            <a:endParaRPr b="1"/>
          </a:p>
        </p:txBody>
      </p:sp>
      <p:pic>
        <p:nvPicPr>
          <p:cNvPr id="98" name="Google Shape;98;p17"/>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8"/>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5 mot 5 (8-9 år)</a:t>
            </a:r>
            <a:endParaRPr/>
          </a:p>
        </p:txBody>
      </p:sp>
      <p:sp>
        <p:nvSpPr>
          <p:cNvPr id="104" name="Google Shape;104;p18"/>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Spelarens färdigheter anfallsspel: </a:t>
            </a:r>
            <a:r>
              <a:rPr lang="sv" b="1" i="1"/>
              <a:t>Driva, passa (kort), ta emot bollen, vända, utmana, finta, dribbla, skjuta.</a:t>
            </a:r>
            <a:r>
              <a:rPr lang="sv" i="1"/>
              <a:t> </a:t>
            </a:r>
            <a:endParaRPr i="1"/>
          </a:p>
          <a:p>
            <a:pPr marL="0" lvl="0" indent="0" algn="l" rtl="0">
              <a:spcBef>
                <a:spcPts val="1600"/>
              </a:spcBef>
              <a:spcAft>
                <a:spcPts val="1600"/>
              </a:spcAft>
              <a:buNone/>
            </a:pPr>
            <a:r>
              <a:rPr lang="sv"/>
              <a:t>Lagets metoder anfallsspel: </a:t>
            </a:r>
            <a:r>
              <a:rPr lang="sv" b="1" i="1"/>
              <a:t>Spelbarhet</a:t>
            </a:r>
            <a:endParaRPr b="1" i="1"/>
          </a:p>
        </p:txBody>
      </p:sp>
      <p:pic>
        <p:nvPicPr>
          <p:cNvPr id="105" name="Google Shape;105;p18"/>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9"/>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7 mot 7 (10-12 år)</a:t>
            </a:r>
            <a:endParaRPr/>
          </a:p>
        </p:txBody>
      </p:sp>
      <p:sp>
        <p:nvSpPr>
          <p:cNvPr id="111" name="Google Shape;111;p19"/>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Spelarens färdigheter anfallsspel: </a:t>
            </a:r>
            <a:r>
              <a:rPr lang="sv" b="1"/>
              <a:t>Driva, passa (kort), ta emot bollen, perception, vända, utmana, finta, dribbla, skjuta. </a:t>
            </a:r>
            <a:endParaRPr/>
          </a:p>
          <a:p>
            <a:pPr marL="0" lvl="0" indent="0" algn="l" rtl="0">
              <a:spcBef>
                <a:spcPts val="1600"/>
              </a:spcBef>
              <a:spcAft>
                <a:spcPts val="0"/>
              </a:spcAft>
              <a:buNone/>
            </a:pPr>
            <a:r>
              <a:rPr lang="sv"/>
              <a:t>Spelarens färdigheter försvarsspel: </a:t>
            </a:r>
            <a:r>
              <a:rPr lang="sv" b="1"/>
              <a:t>pressa, markera,</a:t>
            </a:r>
            <a:r>
              <a:rPr lang="sv"/>
              <a:t> bryta, </a:t>
            </a:r>
            <a:r>
              <a:rPr lang="sv" i="1"/>
              <a:t>tackla</a:t>
            </a:r>
            <a:endParaRPr i="1"/>
          </a:p>
          <a:p>
            <a:pPr marL="0" lvl="0" indent="0" algn="l" rtl="0">
              <a:spcBef>
                <a:spcPts val="1600"/>
              </a:spcBef>
              <a:spcAft>
                <a:spcPts val="0"/>
              </a:spcAft>
              <a:buNone/>
            </a:pPr>
            <a:r>
              <a:rPr lang="sv"/>
              <a:t>Lagets metoder anfallsspel: </a:t>
            </a:r>
            <a:r>
              <a:rPr lang="sv" b="1" i="1"/>
              <a:t>Spelbarhet, spelavstånd, spelbredd, speldjup</a:t>
            </a:r>
            <a:endParaRPr b="1" i="1"/>
          </a:p>
          <a:p>
            <a:pPr marL="0" lvl="0" indent="0" algn="l" rtl="0">
              <a:spcBef>
                <a:spcPts val="1600"/>
              </a:spcBef>
              <a:spcAft>
                <a:spcPts val="0"/>
              </a:spcAft>
              <a:buNone/>
            </a:pPr>
            <a:r>
              <a:rPr lang="sv"/>
              <a:t>Lagets metoder försvarsspel: </a:t>
            </a:r>
            <a:r>
              <a:rPr lang="sv" i="1"/>
              <a:t>Nedflyttning, uppflyttning</a:t>
            </a:r>
            <a:endParaRPr i="1"/>
          </a:p>
          <a:p>
            <a:pPr marL="0" lvl="0" indent="0" algn="l" rtl="0">
              <a:spcBef>
                <a:spcPts val="1600"/>
              </a:spcBef>
              <a:spcAft>
                <a:spcPts val="1600"/>
              </a:spcAft>
              <a:buNone/>
            </a:pPr>
            <a:endParaRPr/>
          </a:p>
        </p:txBody>
      </p:sp>
      <p:pic>
        <p:nvPicPr>
          <p:cNvPr id="112" name="Google Shape;112;p19"/>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0"/>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9 mot 9 (13-14 år) försvarsspel</a:t>
            </a:r>
            <a:endParaRPr/>
          </a:p>
        </p:txBody>
      </p:sp>
      <p:sp>
        <p:nvSpPr>
          <p:cNvPr id="118" name="Google Shape;118;p20"/>
          <p:cNvSpPr txBox="1">
            <a:spLocks noGrp="1"/>
          </p:cNvSpPr>
          <p:nvPr>
            <p:ph type="body" idx="1"/>
          </p:nvPr>
        </p:nvSpPr>
        <p:spPr>
          <a:xfrm>
            <a:off x="471900" y="1758025"/>
            <a:ext cx="8222100" cy="3305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Spelarens färdigheter försvarsspel: </a:t>
            </a:r>
            <a:r>
              <a:rPr lang="sv" b="1"/>
              <a:t>pressa, markera, bryta, tackla</a:t>
            </a:r>
            <a:r>
              <a:rPr lang="sv"/>
              <a:t>, </a:t>
            </a:r>
            <a:r>
              <a:rPr lang="sv" i="1"/>
              <a:t>försvarssida, nicka, blockera,</a:t>
            </a:r>
            <a:endParaRPr i="1"/>
          </a:p>
          <a:p>
            <a:pPr marL="0" lvl="0" indent="0" algn="l" rtl="0">
              <a:spcBef>
                <a:spcPts val="1600"/>
              </a:spcBef>
              <a:spcAft>
                <a:spcPts val="1600"/>
              </a:spcAft>
              <a:buNone/>
            </a:pPr>
            <a:r>
              <a:rPr lang="sv"/>
              <a:t>Lagets metoder försvarsspel: </a:t>
            </a:r>
            <a:r>
              <a:rPr lang="sv" b="1"/>
              <a:t>Nedflyttning, uppflyttning</a:t>
            </a:r>
            <a:r>
              <a:rPr lang="sv"/>
              <a:t>, </a:t>
            </a:r>
            <a:r>
              <a:rPr lang="sv" i="1"/>
              <a:t>täckning, </a:t>
            </a:r>
            <a:r>
              <a:rPr lang="sv" b="1" i="1"/>
              <a:t>överflyttning, centrering</a:t>
            </a:r>
            <a:r>
              <a:rPr lang="sv" i="1"/>
              <a:t>, understöd</a:t>
            </a:r>
            <a:endParaRPr i="1"/>
          </a:p>
        </p:txBody>
      </p:sp>
      <p:pic>
        <p:nvPicPr>
          <p:cNvPr id="119" name="Google Shape;119;p20"/>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1"/>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sv"/>
              <a:t>9 mot 9 (13-14 år) anfallsspel</a:t>
            </a:r>
            <a:endParaRPr/>
          </a:p>
        </p:txBody>
      </p:sp>
      <p:sp>
        <p:nvSpPr>
          <p:cNvPr id="125" name="Google Shape;125;p21"/>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a:t>Spelarens färdigheter anfallsspel: Driva, passa (kort), </a:t>
            </a:r>
            <a:r>
              <a:rPr lang="sv" b="1"/>
              <a:t>ta emot bollen, perception,</a:t>
            </a:r>
            <a:r>
              <a:rPr lang="sv"/>
              <a:t> vända, utmana, finta, dribbla, </a:t>
            </a:r>
            <a:r>
              <a:rPr lang="sv" i="1"/>
              <a:t>passa (långt), nicka, avledande rörelse, nicka, skjuta. </a:t>
            </a:r>
            <a:endParaRPr i="1"/>
          </a:p>
          <a:p>
            <a:pPr marL="0" lvl="0" indent="0" algn="l" rtl="0">
              <a:spcBef>
                <a:spcPts val="1600"/>
              </a:spcBef>
              <a:spcAft>
                <a:spcPts val="1600"/>
              </a:spcAft>
              <a:buNone/>
            </a:pPr>
            <a:r>
              <a:rPr lang="sv"/>
              <a:t>Lagets metoder anfallsspel: </a:t>
            </a:r>
            <a:r>
              <a:rPr lang="sv" b="1"/>
              <a:t>Spelbarhet, spelavstånd, spelbredd, speldjup, </a:t>
            </a:r>
            <a:r>
              <a:rPr lang="sv" b="1" i="1"/>
              <a:t>uppflyttning, djupledsspel</a:t>
            </a:r>
            <a:r>
              <a:rPr lang="sv" i="1"/>
              <a:t>, överlapp, väggspel, avledande rörelse, väggspel, motrörelse</a:t>
            </a:r>
            <a:endParaRPr i="1"/>
          </a:p>
        </p:txBody>
      </p:sp>
      <p:pic>
        <p:nvPicPr>
          <p:cNvPr id="126" name="Google Shape;126;p21"/>
          <p:cNvPicPr preferRelativeResize="0"/>
          <p:nvPr/>
        </p:nvPicPr>
        <p:blipFill>
          <a:blip r:embed="rId3">
            <a:alphaModFix/>
          </a:blip>
          <a:stretch>
            <a:fillRect/>
          </a:stretch>
        </p:blipFill>
        <p:spPr>
          <a:xfrm>
            <a:off x="8217550" y="4130875"/>
            <a:ext cx="926450" cy="1012625"/>
          </a:xfrm>
          <a:prstGeom prst="rect">
            <a:avLst/>
          </a:prstGeom>
          <a:noFill/>
          <a:ln>
            <a:noFill/>
          </a:ln>
        </p:spPr>
      </p:pic>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970</Words>
  <Application>Microsoft Office PowerPoint</Application>
  <PresentationFormat>Bildspel på skärmen (16:9)</PresentationFormat>
  <Paragraphs>47</Paragraphs>
  <Slides>13</Slides>
  <Notes>13</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13</vt:i4>
      </vt:variant>
    </vt:vector>
  </HeadingPairs>
  <TitlesOfParts>
    <vt:vector size="16" baseType="lpstr">
      <vt:lpstr>Arial</vt:lpstr>
      <vt:lpstr>Roboto</vt:lpstr>
      <vt:lpstr>Material</vt:lpstr>
      <vt:lpstr>Spelarutbildningsplan IFK Kristinehamn</vt:lpstr>
      <vt:lpstr>Vision</vt:lpstr>
      <vt:lpstr>PowerPoint-presentation</vt:lpstr>
      <vt:lpstr>Spelide IFK Kristinehamn</vt:lpstr>
      <vt:lpstr>Förklaring</vt:lpstr>
      <vt:lpstr>5 mot 5 (8-9 år)</vt:lpstr>
      <vt:lpstr>7 mot 7 (10-12 år)</vt:lpstr>
      <vt:lpstr>9 mot 9 (13-14 år) försvarsspel</vt:lpstr>
      <vt:lpstr>9 mot 9 (13-14 år) anfallsspel</vt:lpstr>
      <vt:lpstr>11 mot 11 (15-19 år) försvarsspel</vt:lpstr>
      <vt:lpstr>11 mot 11 (15-19 år) anfallsspel</vt:lpstr>
      <vt:lpstr>Målvakt anfallsspel </vt:lpstr>
      <vt:lpstr>Målvakt försvarsspel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Spelarutbildningsplan IFK Kristinehamn</dc:title>
  <dc:creator>Monica Jordan</dc:creator>
  <cp:lastModifiedBy>Monica Jordan</cp:lastModifiedBy>
  <cp:revision>1</cp:revision>
  <dcterms:modified xsi:type="dcterms:W3CDTF">2023-11-12T11:03:09Z</dcterms:modified>
</cp:coreProperties>
</file>