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74" r:id="rId3"/>
    <p:sldId id="275" r:id="rId4"/>
    <p:sldId id="276" r:id="rId5"/>
    <p:sldId id="277" r:id="rId6"/>
    <p:sldId id="278" r:id="rId7"/>
    <p:sldId id="279" r:id="rId8"/>
    <p:sldId id="280" r:id="rId9"/>
  </p:sldIdLst>
  <p:sldSz cx="9144000" cy="5143500" type="screen16x9"/>
  <p:notesSz cx="6858000" cy="9144000"/>
  <p:embeddedFontLst>
    <p:embeddedFont>
      <p:font typeface="Roboto" panose="02000000000000000000" pitchFamily="2" charset="0"/>
      <p:regular r:id="rId11"/>
      <p:bold r:id="rId12"/>
      <p:italic r:id="rId13"/>
      <p:bold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8b5f536e6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8b5f536e6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8b848fa176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8b848fa17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e55178e6a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e55178e6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8af1133635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8af1133635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8b741d152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8b741d152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8b741d1529_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8b741d1529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8e55178e6a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8e55178e6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1600"/>
              </a:spcBef>
              <a:spcAft>
                <a:spcPts val="0"/>
              </a:spcAft>
              <a:buClr>
                <a:schemeClr val="lt1"/>
              </a:buClr>
              <a:buSzPts val="1200"/>
              <a:buChar char="○"/>
              <a:defRPr sz="1200">
                <a:solidFill>
                  <a:schemeClr val="lt1"/>
                </a:solidFill>
              </a:defRPr>
            </a:lvl2pPr>
            <a:lvl3pPr marL="1371600" lvl="2" indent="-304800">
              <a:spcBef>
                <a:spcPts val="1600"/>
              </a:spcBef>
              <a:spcAft>
                <a:spcPts val="0"/>
              </a:spcAft>
              <a:buClr>
                <a:schemeClr val="lt1"/>
              </a:buClr>
              <a:buSzPts val="1200"/>
              <a:buChar char="■"/>
              <a:defRPr sz="1200">
                <a:solidFill>
                  <a:schemeClr val="lt1"/>
                </a:solidFill>
              </a:defRPr>
            </a:lvl3pPr>
            <a:lvl4pPr marL="1828800" lvl="3" indent="-304800">
              <a:spcBef>
                <a:spcPts val="1600"/>
              </a:spcBef>
              <a:spcAft>
                <a:spcPts val="0"/>
              </a:spcAft>
              <a:buClr>
                <a:schemeClr val="lt1"/>
              </a:buClr>
              <a:buSzPts val="1200"/>
              <a:buChar char="●"/>
              <a:defRPr sz="1200">
                <a:solidFill>
                  <a:schemeClr val="lt1"/>
                </a:solidFill>
              </a:defRPr>
            </a:lvl4pPr>
            <a:lvl5pPr marL="2286000" lvl="4" indent="-304800">
              <a:spcBef>
                <a:spcPts val="1600"/>
              </a:spcBef>
              <a:spcAft>
                <a:spcPts val="0"/>
              </a:spcAft>
              <a:buClr>
                <a:schemeClr val="lt1"/>
              </a:buClr>
              <a:buSzPts val="1200"/>
              <a:buChar char="○"/>
              <a:defRPr sz="1200">
                <a:solidFill>
                  <a:schemeClr val="lt1"/>
                </a:solidFill>
              </a:defRPr>
            </a:lvl5pPr>
            <a:lvl6pPr marL="2743200" lvl="5" indent="-304800">
              <a:spcBef>
                <a:spcPts val="1600"/>
              </a:spcBef>
              <a:spcAft>
                <a:spcPts val="0"/>
              </a:spcAft>
              <a:buClr>
                <a:schemeClr val="lt1"/>
              </a:buClr>
              <a:buSzPts val="1200"/>
              <a:buChar char="■"/>
              <a:defRPr sz="1200">
                <a:solidFill>
                  <a:schemeClr val="lt1"/>
                </a:solidFill>
              </a:defRPr>
            </a:lvl6pPr>
            <a:lvl7pPr marL="3200400" lvl="6" indent="-304800">
              <a:spcBef>
                <a:spcPts val="1600"/>
              </a:spcBef>
              <a:spcAft>
                <a:spcPts val="0"/>
              </a:spcAft>
              <a:buClr>
                <a:schemeClr val="lt1"/>
              </a:buClr>
              <a:buSzPts val="1200"/>
              <a:buChar char="●"/>
              <a:defRPr sz="1200">
                <a:solidFill>
                  <a:schemeClr val="lt1"/>
                </a:solidFill>
              </a:defRPr>
            </a:lvl7pPr>
            <a:lvl8pPr marL="3657600" lvl="7" indent="-304800">
              <a:spcBef>
                <a:spcPts val="1600"/>
              </a:spcBef>
              <a:spcAft>
                <a:spcPts val="0"/>
              </a:spcAft>
              <a:buClr>
                <a:schemeClr val="lt1"/>
              </a:buClr>
              <a:buSzPts val="1200"/>
              <a:buChar char="○"/>
              <a:defRPr sz="1200">
                <a:solidFill>
                  <a:schemeClr val="lt1"/>
                </a:solidFill>
              </a:defRPr>
            </a:lvl8pPr>
            <a:lvl9pPr marL="4114800" lvl="8" indent="-304800">
              <a:spcBef>
                <a:spcPts val="1600"/>
              </a:spcBef>
              <a:spcAft>
                <a:spcPts val="160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sv"/>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dirty="0"/>
              <a:t>Övningsbank 11 mot 11(2)</a:t>
            </a:r>
            <a:endParaRPr dirty="0"/>
          </a:p>
        </p:txBody>
      </p:sp>
      <p:sp>
        <p:nvSpPr>
          <p:cNvPr id="68" name="Google Shape;68;p13"/>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69" name="Google Shape;69;p13"/>
          <p:cNvPicPr preferRelativeResize="0"/>
          <p:nvPr/>
        </p:nvPicPr>
        <p:blipFill>
          <a:blip r:embed="rId3">
            <a:alphaModFix/>
          </a:blip>
          <a:stretch>
            <a:fillRect/>
          </a:stretch>
        </p:blipFill>
        <p:spPr>
          <a:xfrm>
            <a:off x="8217550" y="4130875"/>
            <a:ext cx="926450" cy="1012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1"/>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a:t>Spelövningar</a:t>
            </a:r>
            <a:endParaRPr/>
          </a:p>
        </p:txBody>
      </p:sp>
      <p:sp>
        <p:nvSpPr>
          <p:cNvPr id="197" name="Google Shape;197;p31"/>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Nedan följer tre spelövningar som ni kan lägga upp hur ni vill. Det viktiga är att ni väljer ut mellan 1-2 av lagets metoder att fokusera på, om ni tex väljer spelbredd och speldjup för anfallspelarna och överflytning/centering för försvarspelarna, då är det de ni ska kolla efter i spelet. Det kan givetvis även va en spelarfördighet som tex ta emot och passa. </a:t>
            </a:r>
            <a:endParaRPr/>
          </a:p>
          <a:p>
            <a:pPr marL="0" lvl="0" indent="0" algn="l" rtl="0">
              <a:spcBef>
                <a:spcPts val="1600"/>
              </a:spcBef>
              <a:spcAft>
                <a:spcPts val="1600"/>
              </a:spcAft>
              <a:buNone/>
            </a:pPr>
            <a:r>
              <a:rPr lang="sv"/>
              <a:t>Det samma gäller när det är två mål spel. Har ni under träningen tränar på att utmana och finta, fokusera då på det även under spelet. </a:t>
            </a:r>
            <a:endParaRPr/>
          </a:p>
        </p:txBody>
      </p:sp>
      <p:pic>
        <p:nvPicPr>
          <p:cNvPr id="198" name="Google Shape;198;p31"/>
          <p:cNvPicPr preferRelativeResize="0"/>
          <p:nvPr/>
        </p:nvPicPr>
        <p:blipFill>
          <a:blip r:embed="rId3">
            <a:alphaModFix/>
          </a:blip>
          <a:stretch>
            <a:fillRect/>
          </a:stretch>
        </p:blipFill>
        <p:spPr>
          <a:xfrm>
            <a:off x="8217550" y="4130875"/>
            <a:ext cx="926450" cy="10126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2"/>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204" name="Google Shape;204;p32"/>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sz="1600"/>
              <a:t>Om ni väljer att fokusera på lagets metoder i försvarsspel nedflyttning, uppflyttning, täckning, överflyttning, centrering, understöd är det viktigt att ni tydligt visar vad det innebär. </a:t>
            </a:r>
            <a:endParaRPr sz="1600"/>
          </a:p>
          <a:p>
            <a:pPr marL="0" lvl="0" indent="0" algn="l" rtl="0">
              <a:spcBef>
                <a:spcPts val="1600"/>
              </a:spcBef>
              <a:spcAft>
                <a:spcPts val="1600"/>
              </a:spcAft>
              <a:buNone/>
            </a:pPr>
            <a:r>
              <a:rPr lang="sv" sz="1600"/>
              <a:t>Tex när motståndarna passar bollen bakåt kan man använda sig av uppflyttning.Tex om motståndarna passar från ena kanten till den andra kan man använda sig av överflyttning. Viktigt att hela laget är med på att flytta upp, ner, över osv.  </a:t>
            </a:r>
            <a:endParaRPr/>
          </a:p>
        </p:txBody>
      </p:sp>
      <p:pic>
        <p:nvPicPr>
          <p:cNvPr id="205" name="Google Shape;205;p32"/>
          <p:cNvPicPr preferRelativeResize="0"/>
          <p:nvPr/>
        </p:nvPicPr>
        <p:blipFill>
          <a:blip r:embed="rId3">
            <a:alphaModFix/>
          </a:blip>
          <a:stretch>
            <a:fillRect/>
          </a:stretch>
        </p:blipFill>
        <p:spPr>
          <a:xfrm>
            <a:off x="8217550" y="4130875"/>
            <a:ext cx="926450" cy="1012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3"/>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211" name="Google Shape;211;p33"/>
          <p:cNvSpPr txBox="1">
            <a:spLocks noGrp="1"/>
          </p:cNvSpPr>
          <p:nvPr>
            <p:ph type="body" idx="1"/>
          </p:nvPr>
        </p:nvSpPr>
        <p:spPr>
          <a:xfrm>
            <a:off x="281275" y="1919075"/>
            <a:ext cx="4290600" cy="30738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0"/>
              </a:spcAft>
              <a:buNone/>
            </a:pPr>
            <a:r>
              <a:rPr lang="sv" sz="1100">
                <a:solidFill>
                  <a:srgbClr val="000000"/>
                </a:solidFill>
              </a:rPr>
              <a:t>Vad: Spelvändning </a:t>
            </a:r>
            <a:endParaRPr sz="1100">
              <a:solidFill>
                <a:srgbClr val="000000"/>
              </a:solidFill>
            </a:endParaRPr>
          </a:p>
          <a:p>
            <a:pPr marL="0" lvl="0" indent="0" algn="l" rtl="0">
              <a:lnSpc>
                <a:spcPct val="107916"/>
              </a:lnSpc>
              <a:spcBef>
                <a:spcPts val="800"/>
              </a:spcBef>
              <a:spcAft>
                <a:spcPts val="0"/>
              </a:spcAft>
              <a:buNone/>
            </a:pPr>
            <a:endParaRPr sz="1100">
              <a:solidFill>
                <a:srgbClr val="000000"/>
              </a:solidFill>
            </a:endParaRPr>
          </a:p>
          <a:p>
            <a:pPr marL="0" lvl="0" indent="0" algn="l" rtl="0">
              <a:lnSpc>
                <a:spcPct val="107916"/>
              </a:lnSpc>
              <a:spcBef>
                <a:spcPts val="800"/>
              </a:spcBef>
              <a:spcAft>
                <a:spcPts val="0"/>
              </a:spcAft>
              <a:buNone/>
            </a:pPr>
            <a:r>
              <a:rPr lang="sv" sz="1100">
                <a:solidFill>
                  <a:srgbClr val="000000"/>
                </a:solidFill>
              </a:rPr>
              <a:t>Varför: För att snabbt kunna byta kant och använda nya ytor.</a:t>
            </a:r>
            <a:endParaRPr sz="1100">
              <a:solidFill>
                <a:srgbClr val="000000"/>
              </a:solidFill>
            </a:endParaRPr>
          </a:p>
          <a:p>
            <a:pPr marL="0" lvl="0" indent="0" algn="l" rtl="0">
              <a:lnSpc>
                <a:spcPct val="107916"/>
              </a:lnSpc>
              <a:spcBef>
                <a:spcPts val="800"/>
              </a:spcBef>
              <a:spcAft>
                <a:spcPts val="0"/>
              </a:spcAft>
              <a:buNone/>
            </a:pPr>
            <a:br>
              <a:rPr lang="sv" sz="1100">
                <a:solidFill>
                  <a:srgbClr val="000000"/>
                </a:solidFill>
              </a:rPr>
            </a:br>
            <a:r>
              <a:rPr lang="sv" sz="1100">
                <a:solidFill>
                  <a:srgbClr val="000000"/>
                </a:solidFill>
              </a:rPr>
              <a:t>Hur: Spelbredd, speldjup, tempo i passningar och löpningar.</a:t>
            </a:r>
            <a:endParaRPr sz="1100">
              <a:solidFill>
                <a:srgbClr val="000000"/>
              </a:solidFill>
            </a:endParaRPr>
          </a:p>
          <a:p>
            <a:pPr marL="0" lvl="0" indent="0" algn="l" rtl="0">
              <a:lnSpc>
                <a:spcPct val="107916"/>
              </a:lnSpc>
              <a:spcBef>
                <a:spcPts val="800"/>
              </a:spcBef>
              <a:spcAft>
                <a:spcPts val="0"/>
              </a:spcAft>
              <a:buNone/>
            </a:pPr>
            <a:endParaRPr sz="1100">
              <a:solidFill>
                <a:srgbClr val="000000"/>
              </a:solidFill>
            </a:endParaRPr>
          </a:p>
          <a:p>
            <a:pPr marL="0" lvl="0" indent="0" algn="l" rtl="0">
              <a:lnSpc>
                <a:spcPct val="107916"/>
              </a:lnSpc>
              <a:spcBef>
                <a:spcPts val="800"/>
              </a:spcBef>
              <a:spcAft>
                <a:spcPts val="0"/>
              </a:spcAft>
              <a:buNone/>
            </a:pPr>
            <a:r>
              <a:rPr lang="sv" sz="1100">
                <a:solidFill>
                  <a:srgbClr val="000000"/>
                </a:solidFill>
              </a:rPr>
              <a:t>Organisation: Två lag på en rektangulär spelplan med tre mål på varje långsida. Spela tex 7 mot 7. </a:t>
            </a:r>
            <a:br>
              <a:rPr lang="sv" sz="1100">
                <a:solidFill>
                  <a:srgbClr val="000000"/>
                </a:solidFill>
              </a:rPr>
            </a:br>
            <a:endParaRPr sz="1100">
              <a:solidFill>
                <a:srgbClr val="000000"/>
              </a:solidFill>
            </a:endParaRPr>
          </a:p>
          <a:p>
            <a:pPr marL="0" lvl="0" indent="0" algn="l" rtl="0">
              <a:lnSpc>
                <a:spcPct val="107916"/>
              </a:lnSpc>
              <a:spcBef>
                <a:spcPts val="800"/>
              </a:spcBef>
              <a:spcAft>
                <a:spcPts val="800"/>
              </a:spcAft>
              <a:buNone/>
            </a:pPr>
            <a:r>
              <a:rPr lang="sv" sz="1100">
                <a:solidFill>
                  <a:srgbClr val="000000"/>
                </a:solidFill>
              </a:rPr>
              <a:t>Anvisningar: Varje lag försvarar tre mål. Genom att spelvända hitta ytor på kanterna eller centralt i banan. Om det är för svårt i början så kan man styra så att man inte får markera de två yttersta spelarna i varje lag för att uppmuntra spelvändning.</a:t>
            </a:r>
            <a:endParaRPr/>
          </a:p>
        </p:txBody>
      </p:sp>
      <p:pic>
        <p:nvPicPr>
          <p:cNvPr id="212" name="Google Shape;212;p33"/>
          <p:cNvPicPr preferRelativeResize="0"/>
          <p:nvPr/>
        </p:nvPicPr>
        <p:blipFill>
          <a:blip r:embed="rId3">
            <a:alphaModFix/>
          </a:blip>
          <a:stretch>
            <a:fillRect/>
          </a:stretch>
        </p:blipFill>
        <p:spPr>
          <a:xfrm>
            <a:off x="4572000" y="1935600"/>
            <a:ext cx="4267325" cy="304075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218" name="Google Shape;218;p34"/>
          <p:cNvSpPr txBox="1">
            <a:spLocks noGrp="1"/>
          </p:cNvSpPr>
          <p:nvPr>
            <p:ph type="body" idx="1"/>
          </p:nvPr>
        </p:nvSpPr>
        <p:spPr>
          <a:xfrm>
            <a:off x="160725" y="1758025"/>
            <a:ext cx="5043000" cy="332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sz="1000"/>
              <a:t>Vad: Lagets metoder i anfallsspel: spelbarhet, spelavstånd, spelbredd, speldjup, uppflyttning, djupledsspel, överlapp, väggspel, avledande rörelse, väggspel och motrörelse.  Lagets metoder i försvarsspel: nedflyttning, uppflyttning, täckning, överflyttning, centrering och understöd. </a:t>
            </a:r>
            <a:r>
              <a:rPr lang="sv" sz="1000" b="1"/>
              <a:t>Här väljer du själv vilken/vilka metoder du vill att ni ska fokusera på. </a:t>
            </a:r>
            <a:endParaRPr sz="1000" b="1"/>
          </a:p>
          <a:p>
            <a:pPr marL="0" lvl="0" indent="0" algn="l" rtl="0">
              <a:spcBef>
                <a:spcPts val="1600"/>
              </a:spcBef>
              <a:spcAft>
                <a:spcPts val="0"/>
              </a:spcAft>
              <a:buNone/>
            </a:pPr>
            <a:r>
              <a:rPr lang="sv" sz="1000"/>
              <a:t>Varför: för att sedan kunna tillämpa lagets metoder i matchspel. </a:t>
            </a:r>
            <a:r>
              <a:rPr lang="sv" sz="1000" b="1"/>
              <a:t>Lägg till konmål</a:t>
            </a:r>
            <a:endParaRPr sz="1000" b="1"/>
          </a:p>
          <a:p>
            <a:pPr marL="0" lvl="0" indent="0" algn="l" rtl="0">
              <a:spcBef>
                <a:spcPts val="1600"/>
              </a:spcBef>
              <a:spcAft>
                <a:spcPts val="0"/>
              </a:spcAft>
              <a:buNone/>
            </a:pPr>
            <a:r>
              <a:rPr lang="sv" sz="1000"/>
              <a:t>Organisation: Spela tex 5 mot 5 (kan va fler eller färre också), 4 backar och den mittfältare mot 5 mittfältare och en anfallare. Ett anfallande och ett försvarande lag. Spela på en hel planhalva (kan även minska ytan beroende på syfte). Kon mål vid mittlinjen. </a:t>
            </a:r>
            <a:endParaRPr sz="1000"/>
          </a:p>
          <a:p>
            <a:pPr marL="0" lvl="0" indent="0" algn="l" rtl="0">
              <a:spcBef>
                <a:spcPts val="1600"/>
              </a:spcBef>
              <a:spcAft>
                <a:spcPts val="0"/>
              </a:spcAft>
              <a:buNone/>
            </a:pPr>
            <a:r>
              <a:rPr lang="sv" sz="1000"/>
              <a:t>Anvisningar: Ett lag spelar anfallsspel och ett försvarsspel och de ska träna på de av lagets metoder ni som tränare bestämt. Ni som tränare bestämmer om spelet ska fortsätta om anfallande lag tappar boll eller om det ska börja om. Börja med boll på mittlinjen eller hos målvakt beroende på vilket lag som ska anfalla. Ett lag gör mål på målet och de andra på konmålen. </a:t>
            </a:r>
            <a:endParaRPr sz="1000"/>
          </a:p>
          <a:p>
            <a:pPr marL="0" lvl="0" indent="0" algn="l" rtl="0">
              <a:spcBef>
                <a:spcPts val="1600"/>
              </a:spcBef>
              <a:spcAft>
                <a:spcPts val="1600"/>
              </a:spcAft>
              <a:buNone/>
            </a:pPr>
            <a:endParaRPr/>
          </a:p>
        </p:txBody>
      </p:sp>
      <p:pic>
        <p:nvPicPr>
          <p:cNvPr id="219" name="Google Shape;219;p34"/>
          <p:cNvPicPr preferRelativeResize="0"/>
          <p:nvPr/>
        </p:nvPicPr>
        <p:blipFill>
          <a:blip r:embed="rId3">
            <a:alphaModFix/>
          </a:blip>
          <a:stretch>
            <a:fillRect/>
          </a:stretch>
        </p:blipFill>
        <p:spPr>
          <a:xfrm>
            <a:off x="5203725" y="1990350"/>
            <a:ext cx="3635474" cy="259051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225" name="Google Shape;225;p35"/>
          <p:cNvSpPr txBox="1">
            <a:spLocks noGrp="1"/>
          </p:cNvSpPr>
          <p:nvPr>
            <p:ph type="body" idx="1"/>
          </p:nvPr>
        </p:nvSpPr>
        <p:spPr>
          <a:xfrm>
            <a:off x="160725" y="1816300"/>
            <a:ext cx="4771800" cy="31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sz="1100"/>
              <a:t>Vad: Lagets metoder i anfallsspel: spelbarhet, spelavstånd, spelbredd, speldjup, uppflyttning, djupledsspel, överlapp, väggspel, avledande rörelse, väggspel och motrörelse.  Lagets metoder i försvarsspel: nedflyttning, uppflyttning, täckning, överflyttning, centrering och understöd. </a:t>
            </a:r>
            <a:r>
              <a:rPr lang="sv" sz="1100" b="1"/>
              <a:t>Här väljer du själv vilken/vilka metoder du vill att ni ska fokusera på. </a:t>
            </a:r>
            <a:endParaRPr sz="1100" b="1"/>
          </a:p>
          <a:p>
            <a:pPr marL="0" lvl="0" indent="0" algn="l" rtl="0">
              <a:spcBef>
                <a:spcPts val="1600"/>
              </a:spcBef>
              <a:spcAft>
                <a:spcPts val="0"/>
              </a:spcAft>
              <a:buNone/>
            </a:pPr>
            <a:r>
              <a:rPr lang="sv" sz="1100"/>
              <a:t>Varför: för att sedan kunna tillämpa lagets metoder i matchspel. </a:t>
            </a:r>
            <a:endParaRPr sz="1100"/>
          </a:p>
          <a:p>
            <a:pPr marL="0" lvl="0" indent="0" algn="l" rtl="0">
              <a:spcBef>
                <a:spcPts val="1600"/>
              </a:spcBef>
              <a:spcAft>
                <a:spcPts val="0"/>
              </a:spcAft>
              <a:buNone/>
            </a:pPr>
            <a:r>
              <a:rPr lang="sv" sz="1100"/>
              <a:t>Organisation: Spela tex 9 mot 9 (kan även vara fler/färre). Dela upp planen i tre zoner, en för backarna, mittfältarna och anfallarna. Sätt ut spelarna efter position som ni vill ha det (på bilden 3-4-1). Ni kan även dela upp planen i fler zoner </a:t>
            </a:r>
            <a:endParaRPr sz="1100"/>
          </a:p>
          <a:p>
            <a:pPr marL="0" lvl="0" indent="0" algn="l" rtl="0">
              <a:spcBef>
                <a:spcPts val="1600"/>
              </a:spcBef>
              <a:spcAft>
                <a:spcPts val="1600"/>
              </a:spcAft>
              <a:buNone/>
            </a:pPr>
            <a:r>
              <a:rPr lang="sv" sz="1100"/>
              <a:t>Anvisningar: Lagen spelar mot varandra men spelarna får bara röra sig i sina zoner. Eftersträva att träna på det som ni bestämt innan. Allt eftersom spelet pågår kan ni släppa på zonerna.  </a:t>
            </a:r>
            <a:endParaRPr/>
          </a:p>
        </p:txBody>
      </p:sp>
      <p:pic>
        <p:nvPicPr>
          <p:cNvPr id="226" name="Google Shape;226;p35"/>
          <p:cNvPicPr preferRelativeResize="0"/>
          <p:nvPr/>
        </p:nvPicPr>
        <p:blipFill>
          <a:blip r:embed="rId3">
            <a:alphaModFix/>
          </a:blip>
          <a:stretch>
            <a:fillRect/>
          </a:stretch>
        </p:blipFill>
        <p:spPr>
          <a:xfrm rot="5400000">
            <a:off x="5907000" y="671650"/>
            <a:ext cx="2023776" cy="2881451"/>
          </a:xfrm>
          <a:prstGeom prst="rect">
            <a:avLst/>
          </a:prstGeom>
          <a:noFill/>
          <a:ln>
            <a:noFill/>
          </a:ln>
        </p:spPr>
      </p:pic>
      <p:pic>
        <p:nvPicPr>
          <p:cNvPr id="227" name="Google Shape;227;p35"/>
          <p:cNvPicPr preferRelativeResize="0"/>
          <p:nvPr/>
        </p:nvPicPr>
        <p:blipFill>
          <a:blip r:embed="rId4">
            <a:alphaModFix/>
          </a:blip>
          <a:stretch>
            <a:fillRect/>
          </a:stretch>
        </p:blipFill>
        <p:spPr>
          <a:xfrm>
            <a:off x="5429207" y="3325200"/>
            <a:ext cx="2979393" cy="16759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6"/>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233" name="Google Shape;233;p36"/>
          <p:cNvSpPr txBox="1">
            <a:spLocks noGrp="1"/>
          </p:cNvSpPr>
          <p:nvPr>
            <p:ph type="body" idx="1"/>
          </p:nvPr>
        </p:nvSpPr>
        <p:spPr>
          <a:xfrm>
            <a:off x="471900" y="1919075"/>
            <a:ext cx="5636100" cy="322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sz="1100"/>
              <a:t>Vad: Lagets metoder i anfallsspel: spelbarhet, spelavstånd, spelbredd, speldjup, uppflyttning, djupledsspel, överlapp, väggspel, avledande rörelse, väggspel och motrörelse.  Lagets metoder i försvarsspel: nedflyttning, uppflyttning, täckning, överflyttning, centrering och understöd. </a:t>
            </a:r>
            <a:r>
              <a:rPr lang="sv" sz="1100" b="1"/>
              <a:t>Här väljer du själv vilken/vilka metoder du vill att ni ska fokusera på. </a:t>
            </a:r>
            <a:endParaRPr sz="1100" b="1"/>
          </a:p>
          <a:p>
            <a:pPr marL="0" lvl="0" indent="0" algn="l" rtl="0">
              <a:spcBef>
                <a:spcPts val="1600"/>
              </a:spcBef>
              <a:spcAft>
                <a:spcPts val="0"/>
              </a:spcAft>
              <a:buNone/>
            </a:pPr>
            <a:r>
              <a:rPr lang="sv" sz="1100"/>
              <a:t>Varför: för att sedan kunna tillämpa lagets metoder i matchspel. </a:t>
            </a:r>
            <a:endParaRPr sz="1100"/>
          </a:p>
          <a:p>
            <a:pPr marL="0" lvl="0" indent="0" algn="l" rtl="0">
              <a:spcBef>
                <a:spcPts val="1600"/>
              </a:spcBef>
              <a:spcAft>
                <a:spcPts val="0"/>
              </a:spcAft>
              <a:buNone/>
            </a:pPr>
            <a:r>
              <a:rPr lang="sv" sz="1100"/>
              <a:t>Organisation: Fullstor plan, 11 mot 11. </a:t>
            </a:r>
            <a:endParaRPr sz="1100"/>
          </a:p>
          <a:p>
            <a:pPr marL="0" lvl="0" indent="0" algn="l" rtl="0">
              <a:spcBef>
                <a:spcPts val="1600"/>
              </a:spcBef>
              <a:spcAft>
                <a:spcPts val="1600"/>
              </a:spcAft>
              <a:buNone/>
            </a:pPr>
            <a:r>
              <a:rPr lang="sv" sz="1100"/>
              <a:t>Anvisningar: </a:t>
            </a:r>
            <a:r>
              <a:rPr lang="sv" sz="1100">
                <a:solidFill>
                  <a:srgbClr val="1F1F1F"/>
                </a:solidFill>
                <a:highlight>
                  <a:srgbClr val="FFFFFF"/>
                </a:highlight>
              </a:rPr>
              <a:t>Ett lag väntar i försvarsinformation medan det andra passar sig förbi försvarande lag och avslutar. Spring tillbaka till utgångs formation. Laget som vilade hämtar snabbt en boll från mv och passar sig fram och avslutar. Snabbt tillbaka till utgångs formation. </a:t>
            </a:r>
            <a:endParaRPr sz="1100"/>
          </a:p>
        </p:txBody>
      </p:sp>
      <p:pic>
        <p:nvPicPr>
          <p:cNvPr id="234" name="Google Shape;234;p36"/>
          <p:cNvPicPr preferRelativeResize="0"/>
          <p:nvPr/>
        </p:nvPicPr>
        <p:blipFill>
          <a:blip r:embed="rId3">
            <a:alphaModFix/>
          </a:blip>
          <a:stretch>
            <a:fillRect/>
          </a:stretch>
        </p:blipFill>
        <p:spPr>
          <a:xfrm>
            <a:off x="6402345" y="1727113"/>
            <a:ext cx="2173149" cy="30941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240" name="Google Shape;240;p37"/>
          <p:cNvSpPr txBox="1">
            <a:spLocks noGrp="1"/>
          </p:cNvSpPr>
          <p:nvPr>
            <p:ph type="body" idx="1"/>
          </p:nvPr>
        </p:nvSpPr>
        <p:spPr>
          <a:xfrm>
            <a:off x="471900" y="1919075"/>
            <a:ext cx="4219500" cy="30336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0"/>
              </a:spcAft>
              <a:buNone/>
            </a:pPr>
            <a:r>
              <a:rPr lang="sv" sz="1100">
                <a:solidFill>
                  <a:srgbClr val="000000"/>
                </a:solidFill>
              </a:rPr>
              <a:t>Vad: Positionsförsvar</a:t>
            </a:r>
            <a:endParaRPr sz="1100">
              <a:solidFill>
                <a:srgbClr val="000000"/>
              </a:solidFill>
            </a:endParaRPr>
          </a:p>
          <a:p>
            <a:pPr marL="0" lvl="0" indent="0" algn="l" rtl="0">
              <a:lnSpc>
                <a:spcPct val="107916"/>
              </a:lnSpc>
              <a:spcBef>
                <a:spcPts val="0"/>
              </a:spcBef>
              <a:spcAft>
                <a:spcPts val="0"/>
              </a:spcAft>
              <a:buNone/>
            </a:pPr>
            <a:endParaRPr sz="1100">
              <a:solidFill>
                <a:srgbClr val="000000"/>
              </a:solidFill>
            </a:endParaRPr>
          </a:p>
          <a:p>
            <a:pPr marL="0" lvl="0" indent="0" algn="l" rtl="0">
              <a:lnSpc>
                <a:spcPct val="107916"/>
              </a:lnSpc>
              <a:spcBef>
                <a:spcPts val="0"/>
              </a:spcBef>
              <a:spcAft>
                <a:spcPts val="0"/>
              </a:spcAft>
              <a:buNone/>
            </a:pPr>
            <a:r>
              <a:rPr lang="sv" sz="1100">
                <a:solidFill>
                  <a:srgbClr val="000000"/>
                </a:solidFill>
              </a:rPr>
              <a:t>Varför: För att få hela laget samspelt i försvarsspelet.</a:t>
            </a:r>
            <a:endParaRPr sz="1100">
              <a:solidFill>
                <a:srgbClr val="000000"/>
              </a:solidFill>
            </a:endParaRPr>
          </a:p>
          <a:p>
            <a:pPr marL="0" lvl="0" indent="0" algn="l" rtl="0">
              <a:lnSpc>
                <a:spcPct val="107916"/>
              </a:lnSpc>
              <a:spcBef>
                <a:spcPts val="0"/>
              </a:spcBef>
              <a:spcAft>
                <a:spcPts val="0"/>
              </a:spcAft>
              <a:buNone/>
            </a:pPr>
            <a:endParaRPr sz="1100">
              <a:solidFill>
                <a:srgbClr val="000000"/>
              </a:solidFill>
            </a:endParaRPr>
          </a:p>
          <a:p>
            <a:pPr marL="0" lvl="0" indent="0" algn="l" rtl="0">
              <a:lnSpc>
                <a:spcPct val="107916"/>
              </a:lnSpc>
              <a:spcBef>
                <a:spcPts val="0"/>
              </a:spcBef>
              <a:spcAft>
                <a:spcPts val="0"/>
              </a:spcAft>
              <a:buNone/>
            </a:pPr>
            <a:r>
              <a:rPr lang="sv" sz="1100">
                <a:solidFill>
                  <a:srgbClr val="000000"/>
                </a:solidFill>
              </a:rPr>
              <a:t>Hur: Ha koll på vart bollen är, kommunikation mellan och inom lagdelarna, maxlöpning i förflyttningarna. Centrering, överflyttning, press och täckning.</a:t>
            </a:r>
            <a:endParaRPr sz="1100">
              <a:solidFill>
                <a:srgbClr val="000000"/>
              </a:solidFill>
            </a:endParaRPr>
          </a:p>
          <a:p>
            <a:pPr marL="0" lvl="0" indent="0" algn="l" rtl="0">
              <a:lnSpc>
                <a:spcPct val="107916"/>
              </a:lnSpc>
              <a:spcBef>
                <a:spcPts val="0"/>
              </a:spcBef>
              <a:spcAft>
                <a:spcPts val="0"/>
              </a:spcAft>
              <a:buNone/>
            </a:pPr>
            <a:endParaRPr sz="1100">
              <a:solidFill>
                <a:srgbClr val="000000"/>
              </a:solidFill>
            </a:endParaRPr>
          </a:p>
          <a:p>
            <a:pPr marL="0" lvl="0" indent="0" algn="l" rtl="0">
              <a:lnSpc>
                <a:spcPct val="107916"/>
              </a:lnSpc>
              <a:spcBef>
                <a:spcPts val="0"/>
              </a:spcBef>
              <a:spcAft>
                <a:spcPts val="0"/>
              </a:spcAft>
              <a:buNone/>
            </a:pPr>
            <a:r>
              <a:rPr lang="sv" sz="1100">
                <a:solidFill>
                  <a:srgbClr val="000000"/>
                </a:solidFill>
              </a:rPr>
              <a:t>Anvisningar: Spelarna jobbar i sina positioner på planen. Tränaren förflyttar sig i runt mittplan i alla riktningar medans spelarna följer efter och täcker rätt ytor samtidigt som dem har rätt avstånd mellan sig. Ca 8m mellan lagdelarna och ca 4 m mellan spelarna i lagdelen.</a:t>
            </a:r>
            <a:endParaRPr sz="1100">
              <a:solidFill>
                <a:srgbClr val="000000"/>
              </a:solidFill>
            </a:endParaRPr>
          </a:p>
          <a:p>
            <a:pPr marL="0" lvl="0" indent="0" algn="l" rtl="0">
              <a:lnSpc>
                <a:spcPct val="107916"/>
              </a:lnSpc>
              <a:spcBef>
                <a:spcPts val="0"/>
              </a:spcBef>
              <a:spcAft>
                <a:spcPts val="0"/>
              </a:spcAft>
              <a:buNone/>
            </a:pPr>
            <a:endParaRPr sz="1100">
              <a:solidFill>
                <a:srgbClr val="000000"/>
              </a:solidFill>
            </a:endParaRPr>
          </a:p>
          <a:p>
            <a:pPr marL="0" lvl="0" indent="0" algn="l" rtl="0">
              <a:lnSpc>
                <a:spcPct val="107916"/>
              </a:lnSpc>
              <a:spcBef>
                <a:spcPts val="0"/>
              </a:spcBef>
              <a:spcAft>
                <a:spcPts val="0"/>
              </a:spcAft>
              <a:buNone/>
            </a:pPr>
            <a:r>
              <a:rPr lang="sv" sz="1100">
                <a:solidFill>
                  <a:srgbClr val="000000"/>
                </a:solidFill>
              </a:rPr>
              <a:t>Organisation: 11 spelare</a:t>
            </a:r>
            <a:endParaRPr sz="1100">
              <a:solidFill>
                <a:srgbClr val="000000"/>
              </a:solidFill>
            </a:endParaRPr>
          </a:p>
          <a:p>
            <a:pPr marL="0" lvl="0" indent="0" algn="l" rtl="0">
              <a:lnSpc>
                <a:spcPct val="107916"/>
              </a:lnSpc>
              <a:spcBef>
                <a:spcPts val="0"/>
              </a:spcBef>
              <a:spcAft>
                <a:spcPts val="0"/>
              </a:spcAft>
              <a:buNone/>
            </a:pPr>
            <a:endParaRPr sz="1100">
              <a:solidFill>
                <a:srgbClr val="000000"/>
              </a:solidFill>
            </a:endParaRPr>
          </a:p>
        </p:txBody>
      </p:sp>
      <p:pic>
        <p:nvPicPr>
          <p:cNvPr id="241" name="Google Shape;241;p37"/>
          <p:cNvPicPr preferRelativeResize="0"/>
          <p:nvPr/>
        </p:nvPicPr>
        <p:blipFill>
          <a:blip r:embed="rId3">
            <a:alphaModFix/>
          </a:blip>
          <a:stretch>
            <a:fillRect/>
          </a:stretch>
        </p:blipFill>
        <p:spPr>
          <a:xfrm>
            <a:off x="5666374" y="1919075"/>
            <a:ext cx="2130650" cy="3033599"/>
          </a:xfrm>
          <a:prstGeom prst="rect">
            <a:avLst/>
          </a:prstGeom>
          <a:noFill/>
          <a:ln>
            <a:noFill/>
          </a:ln>
        </p:spPr>
      </p:pic>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874</Words>
  <Application>Microsoft Office PowerPoint</Application>
  <PresentationFormat>Bildspel på skärmen (16:9)</PresentationFormat>
  <Paragraphs>34</Paragraphs>
  <Slides>8</Slides>
  <Notes>8</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8</vt:i4>
      </vt:variant>
    </vt:vector>
  </HeadingPairs>
  <TitlesOfParts>
    <vt:vector size="11" baseType="lpstr">
      <vt:lpstr>Roboto</vt:lpstr>
      <vt:lpstr>Arial</vt:lpstr>
      <vt:lpstr>Material</vt:lpstr>
      <vt:lpstr>Övningsbank 11 mot 11(2)</vt:lpstr>
      <vt:lpstr>Spelövningar</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Övningsbank 11 mot 11</dc:title>
  <dc:creator>Monica Jordan</dc:creator>
  <cp:lastModifiedBy>Monica Jordan</cp:lastModifiedBy>
  <cp:revision>4</cp:revision>
  <dcterms:modified xsi:type="dcterms:W3CDTF">2023-11-12T11:21:09Z</dcterms:modified>
</cp:coreProperties>
</file>