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e3d58eda4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e3d58eda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e3d58eda4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e3d58eda4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b8fb054fc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b8fb054fc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e3d58eda4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e3d58eda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e3d58eda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e3d58eda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b8fb054f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b8fb054f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b8fb054fc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b8fb054f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8fb054fc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8fb054f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b8fb054fc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b8fb054fc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385393c3b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385393c3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97df37f4d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97df37f4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80ab7d2e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80ab7d2e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6d4038aa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6d4038aa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0baf2ef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0baf2ef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e3d58ed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e3d58ed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80ab7d2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80ab7d2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385393c3b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385393c3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0baf2efb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0baf2efb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b8fb054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b8fb054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3d58eda4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3d58eda4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0d3PIMkr3Y&amp;t=2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Fler övningar </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och perception. Lagets färdigheter: spelbarhet, spelavstånd, spelbredd, speldjup</a:t>
            </a:r>
            <a:endParaRPr/>
          </a:p>
        </p:txBody>
      </p:sp>
      <p:sp>
        <p:nvSpPr>
          <p:cNvPr id="130" name="Google Shape;130;p22"/>
          <p:cNvSpPr txBox="1">
            <a:spLocks noGrp="1"/>
          </p:cNvSpPr>
          <p:nvPr>
            <p:ph type="body" idx="1"/>
          </p:nvPr>
        </p:nvSpPr>
        <p:spPr>
          <a:xfrm>
            <a:off x="471900" y="1919075"/>
            <a:ext cx="4782000" cy="31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 Det går även välja att fokusera på försvarsspelet.</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Genom att ta emot bollen med “bortre fot” och sedan passa med andra. Vrida på huvudet för att “scanna av” vart medspelare och motspelare befinner sig. </a:t>
            </a:r>
            <a:endParaRPr sz="1200"/>
          </a:p>
          <a:p>
            <a:pPr marL="0" lvl="0" indent="0" algn="l" rtl="0">
              <a:spcBef>
                <a:spcPts val="1600"/>
              </a:spcBef>
              <a:spcAft>
                <a:spcPts val="0"/>
              </a:spcAft>
              <a:buNone/>
            </a:pPr>
            <a:r>
              <a:rPr lang="sv" sz="1200"/>
              <a:t>Organisation: En kvadrat 6x4m per antal spelare. Två lag i kvadraten, 2v2 eller 3v3 med 4 eller 6 väggar. </a:t>
            </a:r>
            <a:endParaRPr sz="1200"/>
          </a:p>
          <a:p>
            <a:pPr marL="0" lvl="0" indent="0" algn="l" rtl="0">
              <a:spcBef>
                <a:spcPts val="1600"/>
              </a:spcBef>
              <a:spcAft>
                <a:spcPts val="1600"/>
              </a:spcAft>
              <a:buNone/>
            </a:pPr>
            <a:r>
              <a:rPr lang="sv" sz="1200"/>
              <a:t>Anvisningar: Spelarna ska sträva efter att behålla bollen inom laget. Utveckla genom att ge poäng efter ett visst antal passningar. </a:t>
            </a:r>
            <a:endParaRPr/>
          </a:p>
        </p:txBody>
      </p:sp>
      <p:pic>
        <p:nvPicPr>
          <p:cNvPr id="131" name="Google Shape;131;p22"/>
          <p:cNvPicPr preferRelativeResize="0"/>
          <p:nvPr/>
        </p:nvPicPr>
        <p:blipFill>
          <a:blip r:embed="rId3">
            <a:alphaModFix/>
          </a:blip>
          <a:stretch>
            <a:fillRect/>
          </a:stretch>
        </p:blipFill>
        <p:spPr>
          <a:xfrm>
            <a:off x="6590101" y="1703220"/>
            <a:ext cx="2304799" cy="1642329"/>
          </a:xfrm>
          <a:prstGeom prst="rect">
            <a:avLst/>
          </a:prstGeom>
          <a:noFill/>
          <a:ln>
            <a:noFill/>
          </a:ln>
        </p:spPr>
      </p:pic>
      <p:pic>
        <p:nvPicPr>
          <p:cNvPr id="132" name="Google Shape;132;p22"/>
          <p:cNvPicPr preferRelativeResize="0"/>
          <p:nvPr/>
        </p:nvPicPr>
        <p:blipFill>
          <a:blip r:embed="rId4">
            <a:alphaModFix/>
          </a:blip>
          <a:stretch>
            <a:fillRect/>
          </a:stretch>
        </p:blipFill>
        <p:spPr>
          <a:xfrm>
            <a:off x="6590100" y="3423075"/>
            <a:ext cx="2304799" cy="1660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a:t>
            </a:r>
            <a:endParaRPr/>
          </a:p>
        </p:txBody>
      </p:sp>
      <p:sp>
        <p:nvSpPr>
          <p:cNvPr id="138" name="Google Shape;138;p23"/>
          <p:cNvSpPr txBox="1">
            <a:spLocks noGrp="1"/>
          </p:cNvSpPr>
          <p:nvPr>
            <p:ph type="body" idx="1"/>
          </p:nvPr>
        </p:nvSpPr>
        <p:spPr>
          <a:xfrm>
            <a:off x="90425" y="1707800"/>
            <a:ext cx="5344500" cy="34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kunna ta emot och passa bollen på rätt sätt. </a:t>
            </a:r>
            <a:endParaRPr sz="1200"/>
          </a:p>
          <a:p>
            <a:pPr marL="0" lvl="0" indent="0" algn="l" rtl="0">
              <a:spcBef>
                <a:spcPts val="1600"/>
              </a:spcBef>
              <a:spcAft>
                <a:spcPts val="0"/>
              </a:spcAft>
              <a:buNone/>
            </a:pPr>
            <a:r>
              <a:rPr lang="sv" sz="1200"/>
              <a:t>Hur: Genom att ta emot bollen med “bortre fot” och sedan passa med andra. Vinkla upp kroppen halvträttvänd.  </a:t>
            </a:r>
            <a:endParaRPr sz="1200"/>
          </a:p>
          <a:p>
            <a:pPr marL="0" lvl="0" indent="0" algn="l" rtl="0">
              <a:spcBef>
                <a:spcPts val="1600"/>
              </a:spcBef>
              <a:spcAft>
                <a:spcPts val="0"/>
              </a:spcAft>
              <a:buNone/>
            </a:pPr>
            <a:r>
              <a:rPr lang="sv" sz="1200"/>
              <a:t>Organisation: En kvadrat på cirka 5x5m. Med 4 koner runt om. En spelare mellan varje kon inne i kvadraten och en spelare på varje kon utanför kvadraten. </a:t>
            </a:r>
            <a:endParaRPr sz="1200"/>
          </a:p>
          <a:p>
            <a:pPr marL="0" lvl="0" indent="0" algn="l" rtl="0">
              <a:spcBef>
                <a:spcPts val="1600"/>
              </a:spcBef>
              <a:spcAft>
                <a:spcPts val="1600"/>
              </a:spcAft>
              <a:buNone/>
            </a:pPr>
            <a:r>
              <a:rPr lang="sv" sz="1200"/>
              <a:t>Anvisningar: Spelarna ska passa bollen till varandra. Spelaren vid konen utanför kvadraten spelar in till spelaren i kvadraten som vänder åt höger eller vänster (bestämmer ni) och passar till nästa spelare utanför kvadraten. Spelaren följer boll. </a:t>
            </a:r>
            <a:endParaRPr sz="3100">
              <a:solidFill>
                <a:schemeClr val="lt1"/>
              </a:solidFill>
            </a:endParaRPr>
          </a:p>
        </p:txBody>
      </p:sp>
      <p:pic>
        <p:nvPicPr>
          <p:cNvPr id="139" name="Google Shape;139;p23"/>
          <p:cNvPicPr preferRelativeResize="0"/>
          <p:nvPr/>
        </p:nvPicPr>
        <p:blipFill>
          <a:blip r:embed="rId3">
            <a:alphaModFix/>
          </a:blip>
          <a:stretch>
            <a:fillRect/>
          </a:stretch>
        </p:blipFill>
        <p:spPr>
          <a:xfrm>
            <a:off x="5434925" y="2120925"/>
            <a:ext cx="3404275" cy="2425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a:t>
            </a:r>
            <a:endParaRPr/>
          </a:p>
        </p:txBody>
      </p:sp>
      <p:sp>
        <p:nvSpPr>
          <p:cNvPr id="145" name="Google Shape;145;p24"/>
          <p:cNvSpPr txBox="1">
            <a:spLocks noGrp="1"/>
          </p:cNvSpPr>
          <p:nvPr>
            <p:ph type="body" idx="1"/>
          </p:nvPr>
        </p:nvSpPr>
        <p:spPr>
          <a:xfrm>
            <a:off x="471900" y="1919075"/>
            <a:ext cx="41592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kunna ta emot och passa bollen.</a:t>
            </a:r>
            <a:endParaRPr sz="1200"/>
          </a:p>
          <a:p>
            <a:pPr marL="0" lvl="0" indent="0" algn="l" rtl="0">
              <a:spcBef>
                <a:spcPts val="1600"/>
              </a:spcBef>
              <a:spcAft>
                <a:spcPts val="0"/>
              </a:spcAft>
              <a:buNone/>
            </a:pPr>
            <a:r>
              <a:rPr lang="sv" sz="1200"/>
              <a:t>Hur: Genom att ta emot bollen med “bortre fot” och sedan passa med andra. Vrid på huvudet “scanna” av bakom sig samt bli halvträttvänd. </a:t>
            </a:r>
            <a:endParaRPr sz="1200"/>
          </a:p>
          <a:p>
            <a:pPr marL="0" lvl="0" indent="0" algn="l" rtl="0">
              <a:spcBef>
                <a:spcPts val="1600"/>
              </a:spcBef>
              <a:spcAft>
                <a:spcPts val="0"/>
              </a:spcAft>
              <a:buNone/>
            </a:pPr>
            <a:r>
              <a:rPr lang="sv" sz="1200"/>
              <a:t>Organisation: Ställ upp koner som ett +. 5-8m mellan varje. Spelare vid två koner samt två spelare vid mitten konen. </a:t>
            </a:r>
            <a:endParaRPr sz="1200"/>
          </a:p>
          <a:p>
            <a:pPr marL="0" lvl="0" indent="0" algn="l" rtl="0">
              <a:spcBef>
                <a:spcPts val="1600"/>
              </a:spcBef>
              <a:spcAft>
                <a:spcPts val="1600"/>
              </a:spcAft>
              <a:buNone/>
            </a:pPr>
            <a:r>
              <a:rPr lang="sv" sz="1200"/>
              <a:t>Anvisningar: 1 spelaren passar upp bollen till spelaren  vid mitten konen, 2 som passar tillbaka. 3 Spelaren vid mitten konen löper ut i till “ytter konen” och ställer upp kroppen halvt rättvänd och 4 tar emot med bortre fot. </a:t>
            </a:r>
            <a:endParaRPr/>
          </a:p>
        </p:txBody>
      </p:sp>
      <p:pic>
        <p:nvPicPr>
          <p:cNvPr id="146" name="Google Shape;146;p24"/>
          <p:cNvPicPr preferRelativeResize="0"/>
          <p:nvPr/>
        </p:nvPicPr>
        <p:blipFill>
          <a:blip r:embed="rId3">
            <a:alphaModFix/>
          </a:blip>
          <a:stretch>
            <a:fillRect/>
          </a:stretch>
        </p:blipFill>
        <p:spPr>
          <a:xfrm>
            <a:off x="5284150" y="2059299"/>
            <a:ext cx="3409850" cy="242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perception. Pressa, markera och tackla. Lagets färdigheter: spelbarhet, spelavstånd, spelbredd, speldjup och omställning. </a:t>
            </a:r>
            <a:endParaRPr/>
          </a:p>
        </p:txBody>
      </p:sp>
      <p:sp>
        <p:nvSpPr>
          <p:cNvPr id="152" name="Google Shape;152;p25"/>
          <p:cNvSpPr txBox="1">
            <a:spLocks noGrp="1"/>
          </p:cNvSpPr>
          <p:nvPr>
            <p:ph type="body" idx="1"/>
          </p:nvPr>
        </p:nvSpPr>
        <p:spPr>
          <a:xfrm>
            <a:off x="130600" y="1818300"/>
            <a:ext cx="48762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perception, pressa markera och tackla. Spelbarhet, spelavstånd, spelbredd och speldjup.</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Göra sig spelbar samt se till att laget har ett bra spelavstånd. Vrida på huvudet för att orientera sig vart medspelare och motspelare befinner sig. Komma i pressavstånd (an armlängd) så fort som möjligt för att kunna vinna tillbaka bolle. </a:t>
            </a:r>
            <a:endParaRPr sz="1200"/>
          </a:p>
          <a:p>
            <a:pPr marL="0" lvl="0" indent="0" algn="l" rtl="0">
              <a:spcBef>
                <a:spcPts val="1600"/>
              </a:spcBef>
              <a:spcAft>
                <a:spcPts val="0"/>
              </a:spcAft>
              <a:buNone/>
            </a:pPr>
            <a:r>
              <a:rPr lang="sv" sz="1200"/>
              <a:t>Organisation: Yta cirka 40x25m på cirka 14 spelare, två lag som har en “vägg” på båda kortsidor.</a:t>
            </a:r>
            <a:endParaRPr sz="1200"/>
          </a:p>
          <a:p>
            <a:pPr marL="0" lvl="0" indent="0" algn="l" rtl="0">
              <a:spcBef>
                <a:spcPts val="1600"/>
              </a:spcBef>
              <a:spcAft>
                <a:spcPts val="0"/>
              </a:spcAft>
              <a:buNone/>
            </a:pPr>
            <a:r>
              <a:rPr lang="sv" sz="1200"/>
              <a:t>Anvisningar: Spelarna ska sträva efter att vända spelet genom att spela från “vägg till vägg”. </a:t>
            </a: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a:p>
        </p:txBody>
      </p:sp>
      <p:pic>
        <p:nvPicPr>
          <p:cNvPr id="153" name="Google Shape;153;p25"/>
          <p:cNvPicPr preferRelativeResize="0"/>
          <p:nvPr/>
        </p:nvPicPr>
        <p:blipFill>
          <a:blip r:embed="rId3">
            <a:alphaModFix/>
          </a:blip>
          <a:stretch>
            <a:fillRect/>
          </a:stretch>
        </p:blipFill>
        <p:spPr>
          <a:xfrm>
            <a:off x="5006650" y="2137013"/>
            <a:ext cx="3687350" cy="2627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och perception. Lagets färdigheter: spelbarhet, spelavstånd, spelbredd, speldjup</a:t>
            </a:r>
            <a:endParaRPr/>
          </a:p>
        </p:txBody>
      </p:sp>
      <p:sp>
        <p:nvSpPr>
          <p:cNvPr id="159" name="Google Shape;159;p26"/>
          <p:cNvSpPr txBox="1">
            <a:spLocks noGrp="1"/>
          </p:cNvSpPr>
          <p:nvPr>
            <p:ph type="body" idx="1"/>
          </p:nvPr>
        </p:nvSpPr>
        <p:spPr>
          <a:xfrm>
            <a:off x="210975" y="1808250"/>
            <a:ext cx="5304300" cy="327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Göra sig spelbar samt se till att laget har ett bra spelavstånd. Vrida på huvudet för att orientera sig vart medspelare och motspelare befinner sig. </a:t>
            </a:r>
            <a:endParaRPr sz="1200"/>
          </a:p>
          <a:p>
            <a:pPr marL="0" lvl="0" indent="0" algn="l" rtl="0">
              <a:spcBef>
                <a:spcPts val="1600"/>
              </a:spcBef>
              <a:spcAft>
                <a:spcPts val="0"/>
              </a:spcAft>
              <a:buNone/>
            </a:pPr>
            <a:r>
              <a:rPr lang="sv" sz="1200"/>
              <a:t>Organisation: Yta cirka 40x25m på cirka 14 spelare, två lag som har en “vägg” på båda kortsidor.</a:t>
            </a:r>
            <a:endParaRPr sz="1200"/>
          </a:p>
          <a:p>
            <a:pPr marL="0" lvl="0" indent="0" algn="l" rtl="0">
              <a:spcBef>
                <a:spcPts val="1600"/>
              </a:spcBef>
              <a:spcAft>
                <a:spcPts val="0"/>
              </a:spcAft>
              <a:buNone/>
            </a:pPr>
            <a:r>
              <a:rPr lang="sv" sz="1200"/>
              <a:t>Anvisningar: Spelarna ska sträva efter att vända spelet genom att spela från “vägg till vägg”. </a:t>
            </a:r>
            <a:endParaRPr sz="1200"/>
          </a:p>
          <a:p>
            <a:pPr marL="0" lvl="0" indent="0" algn="l" rtl="0">
              <a:spcBef>
                <a:spcPts val="1600"/>
              </a:spcBef>
              <a:spcAft>
                <a:spcPts val="1600"/>
              </a:spcAft>
              <a:buNone/>
            </a:pPr>
            <a:r>
              <a:rPr lang="sv" sz="1200"/>
              <a:t> </a:t>
            </a:r>
            <a:endParaRPr/>
          </a:p>
        </p:txBody>
      </p:sp>
      <p:pic>
        <p:nvPicPr>
          <p:cNvPr id="160" name="Google Shape;160;p26"/>
          <p:cNvPicPr preferRelativeResize="0"/>
          <p:nvPr/>
        </p:nvPicPr>
        <p:blipFill>
          <a:blip r:embed="rId3">
            <a:alphaModFix/>
          </a:blip>
          <a:stretch>
            <a:fillRect/>
          </a:stretch>
        </p:blipFill>
        <p:spPr>
          <a:xfrm>
            <a:off x="6590101" y="1703220"/>
            <a:ext cx="2304799" cy="1642329"/>
          </a:xfrm>
          <a:prstGeom prst="rect">
            <a:avLst/>
          </a:prstGeom>
          <a:noFill/>
          <a:ln>
            <a:noFill/>
          </a:ln>
        </p:spPr>
      </p:pic>
      <p:pic>
        <p:nvPicPr>
          <p:cNvPr id="161" name="Google Shape;161;p26"/>
          <p:cNvPicPr preferRelativeResize="0"/>
          <p:nvPr/>
        </p:nvPicPr>
        <p:blipFill>
          <a:blip r:embed="rId4">
            <a:alphaModFix/>
          </a:blip>
          <a:stretch>
            <a:fillRect/>
          </a:stretch>
        </p:blipFill>
        <p:spPr>
          <a:xfrm>
            <a:off x="6590100" y="3423075"/>
            <a:ext cx="2304799" cy="1660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a:t>
            </a:r>
            <a:endParaRPr/>
          </a:p>
        </p:txBody>
      </p:sp>
      <p:sp>
        <p:nvSpPr>
          <p:cNvPr id="167" name="Google Shape;167;p27"/>
          <p:cNvSpPr txBox="1">
            <a:spLocks noGrp="1"/>
          </p:cNvSpPr>
          <p:nvPr>
            <p:ph type="body" idx="1"/>
          </p:nvPr>
        </p:nvSpPr>
        <p:spPr>
          <a:xfrm>
            <a:off x="100450" y="2100625"/>
            <a:ext cx="483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och passa</a:t>
            </a:r>
            <a:endParaRPr sz="1200"/>
          </a:p>
          <a:p>
            <a:pPr marL="0" lvl="0" indent="0" algn="l" rtl="0">
              <a:spcBef>
                <a:spcPts val="1600"/>
              </a:spcBef>
              <a:spcAft>
                <a:spcPts val="0"/>
              </a:spcAft>
              <a:buNone/>
            </a:pPr>
            <a:r>
              <a:rPr lang="sv" sz="1200"/>
              <a:t>Varför: För att bli bekväm med att ta emot och passa bollen</a:t>
            </a:r>
            <a:endParaRPr sz="1200"/>
          </a:p>
          <a:p>
            <a:pPr marL="0" lvl="0" indent="0" algn="l" rtl="0">
              <a:spcBef>
                <a:spcPts val="1600"/>
              </a:spcBef>
              <a:spcAft>
                <a:spcPts val="0"/>
              </a:spcAft>
              <a:buNone/>
            </a:pPr>
            <a:r>
              <a:rPr lang="sv" sz="1200"/>
              <a:t>Hur: Genom att ta emot bollen med “bortre fot” och sedan passa med andra. Vinkla upp kroppen rättvänd/halvträttvänd. </a:t>
            </a:r>
            <a:endParaRPr sz="1200"/>
          </a:p>
          <a:p>
            <a:pPr marL="0" lvl="0" indent="0" algn="l" rtl="0">
              <a:spcBef>
                <a:spcPts val="1600"/>
              </a:spcBef>
              <a:spcAft>
                <a:spcPts val="0"/>
              </a:spcAft>
              <a:buNone/>
            </a:pPr>
            <a:r>
              <a:rPr lang="sv" sz="1200"/>
              <a:t>Organisation: Ställ upp konerna enligt bilden. Ställ spelare vid varje kon. Två spelare vid två av konerna.</a:t>
            </a:r>
            <a:endParaRPr sz="1200"/>
          </a:p>
          <a:p>
            <a:pPr marL="0" lvl="0" indent="0" algn="l" rtl="0">
              <a:spcBef>
                <a:spcPts val="1600"/>
              </a:spcBef>
              <a:spcAft>
                <a:spcPts val="1600"/>
              </a:spcAft>
              <a:buNone/>
            </a:pPr>
            <a:r>
              <a:rPr lang="sv" sz="1200"/>
              <a:t>Anvisningar: Spelarna ska passa bollen till varandra, spelare följer boll och byter kon efter passning. Öka svårighetsgraden genom att lägga in två bollar. </a:t>
            </a:r>
            <a:endParaRPr sz="1600"/>
          </a:p>
        </p:txBody>
      </p:sp>
      <p:pic>
        <p:nvPicPr>
          <p:cNvPr id="168" name="Google Shape;168;p27"/>
          <p:cNvPicPr preferRelativeResize="0"/>
          <p:nvPr/>
        </p:nvPicPr>
        <p:blipFill>
          <a:blip r:embed="rId3">
            <a:alphaModFix/>
          </a:blip>
          <a:stretch>
            <a:fillRect/>
          </a:stretch>
        </p:blipFill>
        <p:spPr>
          <a:xfrm>
            <a:off x="5137724" y="2100625"/>
            <a:ext cx="3556274" cy="271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a:t>
            </a:r>
            <a:endParaRPr/>
          </a:p>
          <a:p>
            <a:pPr marL="0" lvl="0" indent="0" algn="l" rtl="0">
              <a:spcBef>
                <a:spcPts val="0"/>
              </a:spcBef>
              <a:spcAft>
                <a:spcPts val="0"/>
              </a:spcAft>
              <a:buNone/>
            </a:pPr>
            <a:endParaRPr/>
          </a:p>
        </p:txBody>
      </p:sp>
      <p:sp>
        <p:nvSpPr>
          <p:cNvPr id="174" name="Google Shape;174;p28"/>
          <p:cNvSpPr txBox="1">
            <a:spLocks noGrp="1"/>
          </p:cNvSpPr>
          <p:nvPr>
            <p:ph type="body" idx="1"/>
          </p:nvPr>
        </p:nvSpPr>
        <p:spPr>
          <a:xfrm>
            <a:off x="153700" y="1854525"/>
            <a:ext cx="4733700" cy="30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och passa</a:t>
            </a:r>
            <a:endParaRPr sz="1200"/>
          </a:p>
          <a:p>
            <a:pPr marL="0" lvl="0" indent="0" algn="l" rtl="0">
              <a:spcBef>
                <a:spcPts val="1600"/>
              </a:spcBef>
              <a:spcAft>
                <a:spcPts val="0"/>
              </a:spcAft>
              <a:buNone/>
            </a:pPr>
            <a:r>
              <a:rPr lang="sv" sz="1200"/>
              <a:t>Varför: För att bli bekväm med att ta emot och flytta bollen på första tillslaget och passa bollen</a:t>
            </a:r>
            <a:endParaRPr sz="1200"/>
          </a:p>
          <a:p>
            <a:pPr marL="0" lvl="0" indent="0" algn="l" rtl="0">
              <a:spcBef>
                <a:spcPts val="1600"/>
              </a:spcBef>
              <a:spcAft>
                <a:spcPts val="0"/>
              </a:spcAft>
              <a:buNone/>
            </a:pPr>
            <a:r>
              <a:rPr lang="sv" sz="1200"/>
              <a:t>Hur: Genom att med ett bra första tillslag flytta bollen för att sedan passa till sin medspelare (fokus på första tillslaget).</a:t>
            </a:r>
            <a:endParaRPr sz="1200"/>
          </a:p>
          <a:p>
            <a:pPr marL="0" lvl="0" indent="0" algn="l" rtl="0">
              <a:spcBef>
                <a:spcPts val="1600"/>
              </a:spcBef>
              <a:spcAft>
                <a:spcPts val="0"/>
              </a:spcAft>
              <a:buNone/>
            </a:pPr>
            <a:r>
              <a:rPr lang="sv" sz="1200"/>
              <a:t>Organisation: Ställ upp tre koner med cirka 2m mellanrum. Ställ två spelare på varsin sida om konerna. </a:t>
            </a:r>
            <a:endParaRPr sz="1200"/>
          </a:p>
          <a:p>
            <a:pPr marL="0" lvl="0" indent="0" algn="l" rtl="0">
              <a:spcBef>
                <a:spcPts val="1600"/>
              </a:spcBef>
              <a:spcAft>
                <a:spcPts val="1600"/>
              </a:spcAft>
              <a:buNone/>
            </a:pPr>
            <a:r>
              <a:rPr lang="sv" sz="1200"/>
              <a:t>Anvisningar: Flytta bollen med en touch (träna på både insida/utsida) för att sedan passa till spelaren mitt emot som gör likadant. När de passat genom konerna så vänder dem och kör åt andra hållet.</a:t>
            </a:r>
            <a:endParaRPr sz="1700"/>
          </a:p>
        </p:txBody>
      </p:sp>
      <p:pic>
        <p:nvPicPr>
          <p:cNvPr id="175" name="Google Shape;175;p28"/>
          <p:cNvPicPr preferRelativeResize="0"/>
          <p:nvPr/>
        </p:nvPicPr>
        <p:blipFill>
          <a:blip r:embed="rId3">
            <a:alphaModFix/>
          </a:blip>
          <a:stretch>
            <a:fillRect/>
          </a:stretch>
        </p:blipFill>
        <p:spPr>
          <a:xfrm>
            <a:off x="5131638" y="2117119"/>
            <a:ext cx="3562350" cy="25384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a:t>
            </a:r>
            <a:endParaRPr/>
          </a:p>
        </p:txBody>
      </p:sp>
      <p:sp>
        <p:nvSpPr>
          <p:cNvPr id="181" name="Google Shape;181;p29"/>
          <p:cNvSpPr txBox="1">
            <a:spLocks noGrp="1"/>
          </p:cNvSpPr>
          <p:nvPr>
            <p:ph type="body" idx="1"/>
          </p:nvPr>
        </p:nvSpPr>
        <p:spPr>
          <a:xfrm>
            <a:off x="150700" y="1758025"/>
            <a:ext cx="4480500" cy="33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bli bekväm med att ta emot och passa bollen samt träna på att vrida på huvudet och orientera sig . </a:t>
            </a:r>
            <a:endParaRPr sz="1200"/>
          </a:p>
          <a:p>
            <a:pPr marL="0" lvl="0" indent="0" algn="l" rtl="0">
              <a:spcBef>
                <a:spcPts val="1600"/>
              </a:spcBef>
              <a:spcAft>
                <a:spcPts val="0"/>
              </a:spcAft>
              <a:buNone/>
            </a:pPr>
            <a:r>
              <a:rPr lang="sv" sz="1200"/>
              <a:t>Hur: Genom att ta emot bollen med “bortre fot” och sedan passa med andra. </a:t>
            </a:r>
            <a:endParaRPr sz="1200"/>
          </a:p>
          <a:p>
            <a:pPr marL="0" lvl="0" indent="0" algn="l" rtl="0">
              <a:spcBef>
                <a:spcPts val="1600"/>
              </a:spcBef>
              <a:spcAft>
                <a:spcPts val="0"/>
              </a:spcAft>
              <a:buNone/>
            </a:pPr>
            <a:r>
              <a:rPr lang="sv" sz="1200"/>
              <a:t>Organisation: En kvadrat på cirka 8x8m. En spelare vid varje kon förutom två st där bollen börjar.</a:t>
            </a:r>
            <a:endParaRPr sz="1200"/>
          </a:p>
          <a:p>
            <a:pPr marL="0" lvl="0" indent="0" algn="l" rtl="0">
              <a:spcBef>
                <a:spcPts val="1600"/>
              </a:spcBef>
              <a:spcAft>
                <a:spcPts val="1600"/>
              </a:spcAft>
              <a:buNone/>
            </a:pPr>
            <a:r>
              <a:rPr lang="sv" sz="1200"/>
              <a:t>Anvisningar: Spelarna ska passa bollen till varandra i kvadraten likt ett X, spelarna följer boll, byter alltså kon efter passning.. En kortare passning efterföljs av en diagonal längre.  Viktigt att passningen är på bortre foten.</a:t>
            </a:r>
            <a:r>
              <a:rPr lang="sv" sz="1400"/>
              <a:t> . </a:t>
            </a:r>
            <a:endParaRPr/>
          </a:p>
        </p:txBody>
      </p:sp>
      <p:pic>
        <p:nvPicPr>
          <p:cNvPr id="182" name="Google Shape;182;p29"/>
          <p:cNvPicPr preferRelativeResize="0"/>
          <p:nvPr/>
        </p:nvPicPr>
        <p:blipFill>
          <a:blip r:embed="rId3">
            <a:alphaModFix/>
          </a:blip>
          <a:stretch>
            <a:fillRect/>
          </a:stretch>
        </p:blipFill>
        <p:spPr>
          <a:xfrm>
            <a:off x="5078551" y="1935350"/>
            <a:ext cx="3615451" cy="29804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a:t>
            </a:r>
            <a:endParaRPr/>
          </a:p>
        </p:txBody>
      </p:sp>
      <p:sp>
        <p:nvSpPr>
          <p:cNvPr id="188" name="Google Shape;188;p30"/>
          <p:cNvSpPr txBox="1">
            <a:spLocks noGrp="1"/>
          </p:cNvSpPr>
          <p:nvPr>
            <p:ph type="body" idx="1"/>
          </p:nvPr>
        </p:nvSpPr>
        <p:spPr>
          <a:xfrm>
            <a:off x="100450" y="1975950"/>
            <a:ext cx="4631100" cy="26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och passa</a:t>
            </a:r>
            <a:endParaRPr sz="1200"/>
          </a:p>
          <a:p>
            <a:pPr marL="0" lvl="0" indent="0" algn="l" rtl="0">
              <a:spcBef>
                <a:spcPts val="1600"/>
              </a:spcBef>
              <a:spcAft>
                <a:spcPts val="0"/>
              </a:spcAft>
              <a:buNone/>
            </a:pPr>
            <a:r>
              <a:rPr lang="sv" sz="1200"/>
              <a:t>Varför: För att kunna ta emot och passa bollen</a:t>
            </a:r>
            <a:endParaRPr sz="1200"/>
          </a:p>
          <a:p>
            <a:pPr marL="0" lvl="0" indent="0" algn="l" rtl="0">
              <a:spcBef>
                <a:spcPts val="1600"/>
              </a:spcBef>
              <a:spcAft>
                <a:spcPts val="0"/>
              </a:spcAft>
              <a:buNone/>
            </a:pPr>
            <a:r>
              <a:rPr lang="sv" sz="1200"/>
              <a:t>Hur: Genom att ta emot bollen med “bortre fot” och sedan passa med andra. </a:t>
            </a:r>
            <a:endParaRPr sz="1200"/>
          </a:p>
          <a:p>
            <a:pPr marL="0" lvl="0" indent="0" algn="l" rtl="0">
              <a:spcBef>
                <a:spcPts val="1600"/>
              </a:spcBef>
              <a:spcAft>
                <a:spcPts val="0"/>
              </a:spcAft>
              <a:buNone/>
            </a:pPr>
            <a:r>
              <a:rPr lang="sv" sz="1200"/>
              <a:t>Organisation: En kvadrat på cirka 5x5m. En spelare mellan varje kon </a:t>
            </a:r>
            <a:endParaRPr sz="1200"/>
          </a:p>
          <a:p>
            <a:pPr marL="0" lvl="0" indent="0" algn="l" rtl="0">
              <a:spcBef>
                <a:spcPts val="1600"/>
              </a:spcBef>
              <a:spcAft>
                <a:spcPts val="1600"/>
              </a:spcAft>
              <a:buNone/>
            </a:pPr>
            <a:r>
              <a:rPr lang="sv" sz="1200"/>
              <a:t>Anvisningar: Spelarna ska passa bollen till varandra i kvadraten. Viktigt att passningen är på bortre foten. Öka svårighetsgrad genom att lägga in försvarare </a:t>
            </a:r>
            <a:endParaRPr sz="1600"/>
          </a:p>
        </p:txBody>
      </p:sp>
      <p:pic>
        <p:nvPicPr>
          <p:cNvPr id="189" name="Google Shape;189;p30"/>
          <p:cNvPicPr preferRelativeResize="0"/>
          <p:nvPr/>
        </p:nvPicPr>
        <p:blipFill>
          <a:blip r:embed="rId3">
            <a:alphaModFix/>
          </a:blip>
          <a:stretch>
            <a:fillRect/>
          </a:stretch>
        </p:blipFill>
        <p:spPr>
          <a:xfrm>
            <a:off x="5005650" y="1975949"/>
            <a:ext cx="3688351" cy="262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 </a:t>
            </a:r>
            <a:endParaRPr/>
          </a:p>
        </p:txBody>
      </p:sp>
      <p:sp>
        <p:nvSpPr>
          <p:cNvPr id="195" name="Google Shape;195;p31"/>
          <p:cNvSpPr txBox="1">
            <a:spLocks noGrp="1"/>
          </p:cNvSpPr>
          <p:nvPr>
            <p:ph type="body" idx="1"/>
          </p:nvPr>
        </p:nvSpPr>
        <p:spPr>
          <a:xfrm>
            <a:off x="471900" y="1667625"/>
            <a:ext cx="4651500" cy="34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400"/>
              <a:t>Vad: ta emot och passa</a:t>
            </a:r>
            <a:endParaRPr sz="1400"/>
          </a:p>
          <a:p>
            <a:pPr marL="0" lvl="0" indent="0" algn="l" rtl="0">
              <a:spcBef>
                <a:spcPts val="1600"/>
              </a:spcBef>
              <a:spcAft>
                <a:spcPts val="0"/>
              </a:spcAft>
              <a:buNone/>
            </a:pPr>
            <a:r>
              <a:rPr lang="sv" sz="1400"/>
              <a:t>Varför: för att bli bekväm med att ta emot och passa bollen</a:t>
            </a:r>
            <a:endParaRPr sz="1400"/>
          </a:p>
          <a:p>
            <a:pPr marL="0" lvl="0" indent="0" algn="l" rtl="0">
              <a:spcBef>
                <a:spcPts val="1600"/>
              </a:spcBef>
              <a:spcAft>
                <a:spcPts val="0"/>
              </a:spcAft>
              <a:buNone/>
            </a:pPr>
            <a:r>
              <a:rPr lang="sv" sz="1400"/>
              <a:t>Hur: Genom att ta emot bollen med “främre fot” och sedan passa med andra. </a:t>
            </a:r>
            <a:endParaRPr sz="1400"/>
          </a:p>
          <a:p>
            <a:pPr marL="0" lvl="0" indent="0" algn="l" rtl="0">
              <a:spcBef>
                <a:spcPts val="1600"/>
              </a:spcBef>
              <a:spcAft>
                <a:spcPts val="0"/>
              </a:spcAft>
              <a:buNone/>
            </a:pPr>
            <a:r>
              <a:rPr lang="sv" sz="1400"/>
              <a:t>Organisation: En kvadrat på cirka 5x5. En spelare mellan varje kon. Gör det svårare genom att lägg in en försvarare. </a:t>
            </a:r>
            <a:endParaRPr sz="1400"/>
          </a:p>
          <a:p>
            <a:pPr marL="0" lvl="0" indent="0" algn="l" rtl="0">
              <a:spcBef>
                <a:spcPts val="1600"/>
              </a:spcBef>
              <a:spcAft>
                <a:spcPts val="1600"/>
              </a:spcAft>
              <a:buNone/>
            </a:pPr>
            <a:r>
              <a:rPr lang="sv" sz="1400"/>
              <a:t>Anvisningar: Spelarna ska passa bollen till varandra i kvadraten. Viktigt att passningen är på främre foten. </a:t>
            </a:r>
            <a:endParaRPr/>
          </a:p>
        </p:txBody>
      </p:sp>
      <p:pic>
        <p:nvPicPr>
          <p:cNvPr id="196" name="Google Shape;196;p31"/>
          <p:cNvPicPr preferRelativeResize="0"/>
          <p:nvPr/>
        </p:nvPicPr>
        <p:blipFill>
          <a:blip r:embed="rId3">
            <a:alphaModFix/>
          </a:blip>
          <a:stretch>
            <a:fillRect/>
          </a:stretch>
        </p:blipFill>
        <p:spPr>
          <a:xfrm>
            <a:off x="5195425" y="2056450"/>
            <a:ext cx="3715800" cy="26477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 name="Google Shape;75;p14"/>
          <p:cNvPicPr preferRelativeResize="0"/>
          <p:nvPr/>
        </p:nvPicPr>
        <p:blipFill>
          <a:blip r:embed="rId3">
            <a:alphaModFix/>
          </a:blip>
          <a:stretch>
            <a:fillRect/>
          </a:stretch>
        </p:blipFill>
        <p:spPr>
          <a:xfrm>
            <a:off x="0" y="-33325"/>
            <a:ext cx="9144001"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 </a:t>
            </a:r>
            <a:endParaRPr/>
          </a:p>
        </p:txBody>
      </p:sp>
      <p:sp>
        <p:nvSpPr>
          <p:cNvPr id="202" name="Google Shape;202;p32"/>
          <p:cNvSpPr txBox="1">
            <a:spLocks noGrp="1"/>
          </p:cNvSpPr>
          <p:nvPr>
            <p:ph type="body" idx="1"/>
          </p:nvPr>
        </p:nvSpPr>
        <p:spPr>
          <a:xfrm>
            <a:off x="180825" y="1776125"/>
            <a:ext cx="4391100" cy="285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och passa</a:t>
            </a:r>
            <a:endParaRPr sz="1200"/>
          </a:p>
          <a:p>
            <a:pPr marL="0" lvl="0" indent="0" algn="l" rtl="0">
              <a:spcBef>
                <a:spcPts val="1600"/>
              </a:spcBef>
              <a:spcAft>
                <a:spcPts val="0"/>
              </a:spcAft>
              <a:buNone/>
            </a:pPr>
            <a:r>
              <a:rPr lang="sv" sz="1200"/>
              <a:t>Varför: för att bli bekväm med att ta emot och passa bollen</a:t>
            </a:r>
            <a:endParaRPr sz="1200"/>
          </a:p>
          <a:p>
            <a:pPr marL="0" lvl="0" indent="0" algn="l" rtl="0">
              <a:spcBef>
                <a:spcPts val="1600"/>
              </a:spcBef>
              <a:spcAft>
                <a:spcPts val="0"/>
              </a:spcAft>
              <a:buNone/>
            </a:pPr>
            <a:r>
              <a:rPr lang="sv" sz="1200"/>
              <a:t>Hur: Genom att ta emot bollen med “främre fot” och sedan passa med andra. </a:t>
            </a:r>
            <a:endParaRPr sz="1200"/>
          </a:p>
          <a:p>
            <a:pPr marL="0" lvl="0" indent="0" algn="l" rtl="0">
              <a:spcBef>
                <a:spcPts val="1600"/>
              </a:spcBef>
              <a:spcAft>
                <a:spcPts val="0"/>
              </a:spcAft>
              <a:buNone/>
            </a:pPr>
            <a:r>
              <a:rPr lang="sv" sz="1200"/>
              <a:t>Organisation: En kvadrat på cirka 8x8m. En spelare vid varje kon </a:t>
            </a:r>
            <a:endParaRPr sz="1200"/>
          </a:p>
          <a:p>
            <a:pPr marL="0" lvl="0" indent="0" algn="l" rtl="0">
              <a:spcBef>
                <a:spcPts val="1600"/>
              </a:spcBef>
              <a:spcAft>
                <a:spcPts val="0"/>
              </a:spcAft>
              <a:buNone/>
            </a:pPr>
            <a:r>
              <a:rPr lang="sv" sz="1200"/>
              <a:t>Anvisningar: Spelarna ska passa bollen till varandra i kvadraten likt ett X. Alltså en kortarare passning efterföljs av en diagonal längre.  Viktigt att passningen är på främre foten. </a:t>
            </a:r>
            <a:endParaRPr sz="1600"/>
          </a:p>
          <a:p>
            <a:pPr marL="0" lvl="0" indent="0" algn="l" rtl="0">
              <a:spcBef>
                <a:spcPts val="1600"/>
              </a:spcBef>
              <a:spcAft>
                <a:spcPts val="1600"/>
              </a:spcAft>
              <a:buNone/>
            </a:pPr>
            <a:endParaRPr/>
          </a:p>
        </p:txBody>
      </p:sp>
      <p:pic>
        <p:nvPicPr>
          <p:cNvPr id="203" name="Google Shape;203;p32"/>
          <p:cNvPicPr preferRelativeResize="0"/>
          <p:nvPr/>
        </p:nvPicPr>
        <p:blipFill>
          <a:blip r:embed="rId3">
            <a:alphaModFix/>
          </a:blip>
          <a:stretch>
            <a:fillRect/>
          </a:stretch>
        </p:blipFill>
        <p:spPr>
          <a:xfrm>
            <a:off x="4631150" y="1976224"/>
            <a:ext cx="3878249" cy="2763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9" name="Google Shape;209;p33"/>
          <p:cNvSpPr txBox="1">
            <a:spLocks noGrp="1"/>
          </p:cNvSpPr>
          <p:nvPr>
            <p:ph type="body" idx="1"/>
          </p:nvPr>
        </p:nvSpPr>
        <p:spPr>
          <a:xfrm>
            <a:off x="110500" y="1788175"/>
            <a:ext cx="5003100" cy="32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000"/>
              <a:t>Vad: Lagets metoder i anfallsspel: spelbarhet, spelavstånd, spelbredd, speldjup, uppflyttning, djupledsspel, överlapp, väggspel, avledande rörelse, väggspel och motrörelse.  Lagets metoder i försvarsspel: nedflyttning, uppflyttning, täckning, överflyttning, centrering och understöd. </a:t>
            </a:r>
            <a:r>
              <a:rPr lang="sv" sz="1000" b="1"/>
              <a:t>Här väljer du själv vilken/vilka metoder du vill att ni ska fokusera på. </a:t>
            </a:r>
            <a:endParaRPr sz="1000" b="1"/>
          </a:p>
          <a:p>
            <a:pPr marL="0" lvl="0" indent="0" algn="l" rtl="0">
              <a:spcBef>
                <a:spcPts val="1600"/>
              </a:spcBef>
              <a:spcAft>
                <a:spcPts val="0"/>
              </a:spcAft>
              <a:buNone/>
            </a:pPr>
            <a:r>
              <a:rPr lang="sv" sz="1000"/>
              <a:t>Varför: för att sedan kunna tillämpa lagets metoder i matchspel. </a:t>
            </a:r>
            <a:r>
              <a:rPr lang="sv" sz="1000" b="1"/>
              <a:t>Lägg till konmål</a:t>
            </a:r>
            <a:endParaRPr sz="1000" b="1"/>
          </a:p>
          <a:p>
            <a:pPr marL="0" lvl="0" indent="0" algn="l" rtl="0">
              <a:spcBef>
                <a:spcPts val="1600"/>
              </a:spcBef>
              <a:spcAft>
                <a:spcPts val="0"/>
              </a:spcAft>
              <a:buNone/>
            </a:pPr>
            <a:r>
              <a:rPr lang="sv" sz="1000"/>
              <a:t>Organisation: Spela tex 5 mot 5 (kan va fler eller färre också), 4 backar och den mittfältare mot 5 mittfältare och en anfallare. Ett anfallande och ett försvarande lag. Spela på en hel planhalva (kan även minska ytan beroende på syfte). Kon mål vid mittlinjen. </a:t>
            </a:r>
            <a:endParaRPr sz="1000"/>
          </a:p>
          <a:p>
            <a:pPr marL="0" lvl="0" indent="0" algn="l" rtl="0">
              <a:spcBef>
                <a:spcPts val="1600"/>
              </a:spcBef>
              <a:spcAft>
                <a:spcPts val="0"/>
              </a:spcAft>
              <a:buNone/>
            </a:pPr>
            <a:r>
              <a:rPr lang="sv" sz="1000"/>
              <a:t>Anvisningar: Ett lag spelar anfallsspel och ett försvarsspel och de ska träna på de av lagets metoder ni som tränare bestämt. Ni som tränare bestämmer om spelet ska fortsätta om anfallande lag tappar boll eller om det ska börja om. Börja med boll på mittlinjen eller hos målvakt beroende på vilket lag som ska anfalla. </a:t>
            </a:r>
            <a:r>
              <a:rPr lang="sv" sz="1100"/>
              <a:t> </a:t>
            </a:r>
            <a:endParaRPr sz="1100"/>
          </a:p>
          <a:p>
            <a:pPr marL="0" lvl="0" indent="0" algn="l" rtl="0">
              <a:spcBef>
                <a:spcPts val="1600"/>
              </a:spcBef>
              <a:spcAft>
                <a:spcPts val="0"/>
              </a:spcAft>
              <a:buNone/>
            </a:pPr>
            <a:endParaRPr sz="1100"/>
          </a:p>
          <a:p>
            <a:pPr marL="0" lvl="0" indent="0" algn="l" rtl="0">
              <a:spcBef>
                <a:spcPts val="1600"/>
              </a:spcBef>
              <a:spcAft>
                <a:spcPts val="1600"/>
              </a:spcAft>
              <a:buNone/>
            </a:pPr>
            <a:endParaRPr/>
          </a:p>
        </p:txBody>
      </p:sp>
      <p:pic>
        <p:nvPicPr>
          <p:cNvPr id="210" name="Google Shape;210;p33"/>
          <p:cNvPicPr preferRelativeResize="0"/>
          <p:nvPr/>
        </p:nvPicPr>
        <p:blipFill>
          <a:blip r:embed="rId3">
            <a:alphaModFix/>
          </a:blip>
          <a:stretch>
            <a:fillRect/>
          </a:stretch>
        </p:blipFill>
        <p:spPr>
          <a:xfrm>
            <a:off x="5284150" y="2118650"/>
            <a:ext cx="3691126" cy="263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utmana, finta och dribbla</a:t>
            </a:r>
            <a:endParaRPr/>
          </a:p>
        </p:txBody>
      </p:sp>
      <p:sp>
        <p:nvSpPr>
          <p:cNvPr id="81" name="Google Shape;81;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påminn spelarna om att de ska träna på att lyfta blicken, alltså att inte kolla ner på bollen hela tiden samt försöka ha så många tillslag på bollen som möjligt. Träna även på att skydda bollen med kroppen och att ha kroppen mellan bollen och sin motståndare. </a:t>
            </a:r>
            <a:endParaRPr/>
          </a:p>
          <a:p>
            <a:pPr marL="0" lvl="0" indent="0" algn="l" rtl="0">
              <a:spcBef>
                <a:spcPts val="1600"/>
              </a:spcBef>
              <a:spcAft>
                <a:spcPts val="1600"/>
              </a:spcAft>
              <a:buNone/>
            </a:pPr>
            <a:r>
              <a:rPr lang="sv"/>
              <a:t>Att spelarna ska kunna växla tempo, tex att när spelaren utmanar en motståndare ska hen göra en tempoväxling efter en fint. </a:t>
            </a:r>
            <a:endParaRPr/>
          </a:p>
        </p:txBody>
      </p:sp>
      <p:pic>
        <p:nvPicPr>
          <p:cNvPr id="82" name="Google Shape;82;p15"/>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driva, vända, finta och dribbla. </a:t>
            </a:r>
            <a:endParaRPr/>
          </a:p>
        </p:txBody>
      </p:sp>
      <p:sp>
        <p:nvSpPr>
          <p:cNvPr id="88" name="Google Shape;88;p16"/>
          <p:cNvSpPr txBox="1">
            <a:spLocks noGrp="1"/>
          </p:cNvSpPr>
          <p:nvPr>
            <p:ph type="body" idx="1"/>
          </p:nvPr>
        </p:nvSpPr>
        <p:spPr>
          <a:xfrm>
            <a:off x="180825" y="1999125"/>
            <a:ext cx="4671300" cy="28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driva, vända, utmana, finta och dribbla. </a:t>
            </a:r>
            <a:endParaRPr sz="1200"/>
          </a:p>
          <a:p>
            <a:pPr marL="0" lvl="0" indent="0" algn="l" rtl="0">
              <a:spcBef>
                <a:spcPts val="1600"/>
              </a:spcBef>
              <a:spcAft>
                <a:spcPts val="0"/>
              </a:spcAft>
              <a:buNone/>
            </a:pPr>
            <a:r>
              <a:rPr lang="sv" sz="1200"/>
              <a:t>Varför: För att bli bekväm med att ta emot under press, driva och vända med bollen och våga utmana. </a:t>
            </a:r>
            <a:endParaRPr sz="1200"/>
          </a:p>
          <a:p>
            <a:pPr marL="0" lvl="0" indent="0" algn="l" rtl="0">
              <a:spcBef>
                <a:spcPts val="1600"/>
              </a:spcBef>
              <a:spcAft>
                <a:spcPts val="0"/>
              </a:spcAft>
              <a:buNone/>
            </a:pPr>
            <a:r>
              <a:rPr lang="sv" sz="1200"/>
              <a:t>Hur: Genom att med ett bra första tillslag ta med dig bollen i någon av riktningarna för sedan driva med högt tempo.</a:t>
            </a:r>
            <a:endParaRPr sz="1200"/>
          </a:p>
          <a:p>
            <a:pPr marL="0" lvl="0" indent="0" algn="l" rtl="0">
              <a:spcBef>
                <a:spcPts val="1600"/>
              </a:spcBef>
              <a:spcAft>
                <a:spcPts val="0"/>
              </a:spcAft>
              <a:buNone/>
            </a:pPr>
            <a:r>
              <a:rPr lang="sv" sz="1200"/>
              <a:t>Organisation: Ställ två koner mitt emot varandra. Cirka 8-10 m. Ställ två led bakom konerna. Två konmål vid sidan av konerna </a:t>
            </a:r>
            <a:endParaRPr sz="1200"/>
          </a:p>
          <a:p>
            <a:pPr marL="0" lvl="0" indent="0" algn="l" rtl="0">
              <a:spcBef>
                <a:spcPts val="1600"/>
              </a:spcBef>
              <a:spcAft>
                <a:spcPts val="1600"/>
              </a:spcAft>
              <a:buNone/>
            </a:pPr>
            <a:r>
              <a:rPr lang="sv" sz="1200"/>
              <a:t>Anvisningar: Ta emot och driv in bollen i kon målet. Försvararen försöker vinna bollen. </a:t>
            </a:r>
            <a:endParaRPr sz="1600"/>
          </a:p>
        </p:txBody>
      </p:sp>
      <p:pic>
        <p:nvPicPr>
          <p:cNvPr id="89" name="Google Shape;89;p16"/>
          <p:cNvPicPr preferRelativeResize="0"/>
          <p:nvPr/>
        </p:nvPicPr>
        <p:blipFill>
          <a:blip r:embed="rId3">
            <a:alphaModFix/>
          </a:blip>
          <a:stretch>
            <a:fillRect/>
          </a:stretch>
        </p:blipFill>
        <p:spPr>
          <a:xfrm>
            <a:off x="5032975" y="2150587"/>
            <a:ext cx="3550500" cy="252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täcka, utmana, finta och dribbla</a:t>
            </a:r>
            <a:endParaRPr/>
          </a:p>
        </p:txBody>
      </p:sp>
      <p:sp>
        <p:nvSpPr>
          <p:cNvPr id="95" name="Google Shape;95;p17"/>
          <p:cNvSpPr txBox="1">
            <a:spLocks noGrp="1"/>
          </p:cNvSpPr>
          <p:nvPr>
            <p:ph type="body" idx="1"/>
          </p:nvPr>
        </p:nvSpPr>
        <p:spPr>
          <a:xfrm>
            <a:off x="471900" y="1919075"/>
            <a:ext cx="41592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400"/>
              <a:t>Vad: driva och vända med boll</a:t>
            </a:r>
            <a:endParaRPr sz="1400"/>
          </a:p>
          <a:p>
            <a:pPr marL="0" lvl="0" indent="0" algn="l" rtl="0">
              <a:spcBef>
                <a:spcPts val="1600"/>
              </a:spcBef>
              <a:spcAft>
                <a:spcPts val="0"/>
              </a:spcAft>
              <a:buNone/>
            </a:pPr>
            <a:r>
              <a:rPr lang="sv" sz="1400"/>
              <a:t>Varför: för att bli bekväm med att driva och vända med bollen</a:t>
            </a:r>
            <a:endParaRPr sz="1400"/>
          </a:p>
          <a:p>
            <a:pPr marL="0" lvl="0" indent="0" algn="l" rtl="0">
              <a:spcBef>
                <a:spcPts val="1600"/>
              </a:spcBef>
              <a:spcAft>
                <a:spcPts val="0"/>
              </a:spcAft>
              <a:buNone/>
            </a:pPr>
            <a:r>
              <a:rPr lang="sv" sz="1400"/>
              <a:t>Hur: Genom att ta så många touch som möjligt på bollen och ha bollen nära kroppen.</a:t>
            </a:r>
            <a:endParaRPr sz="1400"/>
          </a:p>
          <a:p>
            <a:pPr marL="0" lvl="0" indent="0" algn="l" rtl="0">
              <a:spcBef>
                <a:spcPts val="1600"/>
              </a:spcBef>
              <a:spcAft>
                <a:spcPts val="0"/>
              </a:spcAft>
              <a:buNone/>
            </a:pPr>
            <a:r>
              <a:rPr lang="sv" sz="1400"/>
              <a:t>Organisation: Ställ två koner mitt emot varandra. Cirka 8-10 m. Två spelare vid en av konerna. </a:t>
            </a:r>
            <a:endParaRPr sz="1400"/>
          </a:p>
          <a:p>
            <a:pPr marL="0" lvl="0" indent="0" algn="l" rtl="0">
              <a:spcBef>
                <a:spcPts val="1600"/>
              </a:spcBef>
              <a:spcAft>
                <a:spcPts val="1600"/>
              </a:spcAft>
              <a:buNone/>
            </a:pPr>
            <a:r>
              <a:rPr lang="sv" sz="1400"/>
              <a:t>Anvisningar: Driv bollen på olika sätt fram och runt den andra konen. Kan även lägga till finter </a:t>
            </a:r>
            <a:endParaRPr/>
          </a:p>
        </p:txBody>
      </p:sp>
      <p:pic>
        <p:nvPicPr>
          <p:cNvPr id="96" name="Google Shape;96;p17"/>
          <p:cNvPicPr preferRelativeResize="0"/>
          <p:nvPr/>
        </p:nvPicPr>
        <p:blipFill>
          <a:blip r:embed="rId3">
            <a:alphaModFix/>
          </a:blip>
          <a:stretch>
            <a:fillRect/>
          </a:stretch>
        </p:blipFill>
        <p:spPr>
          <a:xfrm>
            <a:off x="4899400" y="1898513"/>
            <a:ext cx="3861150" cy="2751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täcka, utmana, finta och dribbla. </a:t>
            </a:r>
            <a:endParaRPr/>
          </a:p>
        </p:txBody>
      </p:sp>
      <p:sp>
        <p:nvSpPr>
          <p:cNvPr id="102" name="Google Shape;102;p18"/>
          <p:cNvSpPr txBox="1">
            <a:spLocks noGrp="1"/>
          </p:cNvSpPr>
          <p:nvPr>
            <p:ph type="body" idx="1"/>
          </p:nvPr>
        </p:nvSpPr>
        <p:spPr>
          <a:xfrm>
            <a:off x="261200" y="1878575"/>
            <a:ext cx="4480500" cy="27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300"/>
              <a:t>Vad: driva och vända med boll</a:t>
            </a:r>
            <a:endParaRPr sz="1300"/>
          </a:p>
          <a:p>
            <a:pPr marL="0" lvl="0" indent="0" algn="l" rtl="0">
              <a:spcBef>
                <a:spcPts val="1600"/>
              </a:spcBef>
              <a:spcAft>
                <a:spcPts val="0"/>
              </a:spcAft>
              <a:buNone/>
            </a:pPr>
            <a:r>
              <a:rPr lang="sv" sz="1300"/>
              <a:t>Varför: för att bli bekväm med att driva och vända med bollen</a:t>
            </a:r>
            <a:endParaRPr sz="1300"/>
          </a:p>
          <a:p>
            <a:pPr marL="0" lvl="0" indent="0" algn="l" rtl="0">
              <a:spcBef>
                <a:spcPts val="1600"/>
              </a:spcBef>
              <a:spcAft>
                <a:spcPts val="0"/>
              </a:spcAft>
              <a:buNone/>
            </a:pPr>
            <a:r>
              <a:rPr lang="sv" sz="1300"/>
              <a:t>Hur: Genom att ta så många touch som möjligt på bollen och ha bollen nära kroppen.</a:t>
            </a:r>
            <a:endParaRPr sz="1300"/>
          </a:p>
          <a:p>
            <a:pPr marL="0" lvl="0" indent="0" algn="l" rtl="0">
              <a:spcBef>
                <a:spcPts val="1600"/>
              </a:spcBef>
              <a:spcAft>
                <a:spcPts val="0"/>
              </a:spcAft>
              <a:buNone/>
            </a:pPr>
            <a:r>
              <a:rPr lang="sv" sz="1300"/>
              <a:t>Organisation: 24x15m. Dela in spelarna 3 mot 3.</a:t>
            </a:r>
            <a:endParaRPr sz="1300"/>
          </a:p>
          <a:p>
            <a:pPr marL="0" lvl="0" indent="0" algn="l" rtl="0">
              <a:spcBef>
                <a:spcPts val="1600"/>
              </a:spcBef>
              <a:spcAft>
                <a:spcPts val="1600"/>
              </a:spcAft>
              <a:buNone/>
            </a:pPr>
            <a:r>
              <a:rPr lang="sv" sz="1300"/>
              <a:t>Anvisningar: Spelarna spelar mot varandra men får endast passa bollen bakåt. Då fokus ligger på att man ska driva boll och utmana sin motståndare. Laget får poäng om de driver över bollen på motståndarnas kortlinje. </a:t>
            </a:r>
            <a:endParaRPr sz="1300"/>
          </a:p>
        </p:txBody>
      </p:sp>
      <p:pic>
        <p:nvPicPr>
          <p:cNvPr id="103" name="Google Shape;103;p18"/>
          <p:cNvPicPr preferRelativeResize="0"/>
          <p:nvPr/>
        </p:nvPicPr>
        <p:blipFill>
          <a:blip r:embed="rId3">
            <a:alphaModFix/>
          </a:blip>
          <a:stretch>
            <a:fillRect/>
          </a:stretch>
        </p:blipFill>
        <p:spPr>
          <a:xfrm>
            <a:off x="4843875" y="1878575"/>
            <a:ext cx="4097499" cy="29197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Lagets metoder: spelbarhet</a:t>
            </a:r>
            <a:endParaRPr/>
          </a:p>
        </p:txBody>
      </p:sp>
      <p:sp>
        <p:nvSpPr>
          <p:cNvPr id="109" name="Google Shape;109;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Var hela tiden noga med att spelarna ska sträva efter att bli rättvända eller halvt rättvända och passa på kompisens bortre fot. </a:t>
            </a:r>
            <a:endParaRPr/>
          </a:p>
          <a:p>
            <a:pPr marL="0" lvl="0" indent="0" algn="l" rtl="0">
              <a:spcBef>
                <a:spcPts val="1600"/>
              </a:spcBef>
              <a:spcAft>
                <a:spcPts val="0"/>
              </a:spcAft>
              <a:buNone/>
            </a:pPr>
            <a:r>
              <a:rPr lang="sv"/>
              <a:t>Försök även få spelarna att jobba med perception. Att de ska vrida på huvudet för att se vad hen har omkring sig för att snabbare kunna agera med bollen.</a:t>
            </a:r>
            <a:r>
              <a:rPr lang="sv" sz="1600"/>
              <a:t> </a:t>
            </a:r>
            <a:endParaRPr/>
          </a:p>
          <a:p>
            <a:pPr marL="0" lvl="0" indent="0" algn="l" rtl="0">
              <a:spcBef>
                <a:spcPts val="1600"/>
              </a:spcBef>
              <a:spcAft>
                <a:spcPts val="0"/>
              </a:spcAft>
              <a:buNone/>
            </a:pPr>
            <a:r>
              <a:rPr lang="sv"/>
              <a:t>När vi jobbar med spelbarhet försökt då tydligt visa vad det innebär. Tex att man inte ska stå bakom en motståndare i “passningsskugga”. </a:t>
            </a:r>
            <a:endParaRPr/>
          </a:p>
          <a:p>
            <a:pPr marL="0" lvl="0" indent="0" algn="l" rtl="0">
              <a:spcBef>
                <a:spcPts val="1600"/>
              </a:spcBef>
              <a:spcAft>
                <a:spcPts val="1600"/>
              </a:spcAft>
              <a:buNone/>
            </a:pPr>
            <a:r>
              <a:rPr lang="sv" sz="1100" u="sng">
                <a:solidFill>
                  <a:schemeClr val="hlink"/>
                </a:solidFill>
                <a:latin typeface="Arial"/>
                <a:ea typeface="Arial"/>
                <a:cs typeface="Arial"/>
                <a:sym typeface="Arial"/>
                <a:hlinkClick r:id="rId3"/>
              </a:rPr>
              <a:t>https://www.youtube.com/watch?v=00d3PIMkr3Y&amp;t=2s</a:t>
            </a:r>
            <a:endParaRPr/>
          </a:p>
        </p:txBody>
      </p:sp>
      <p:pic>
        <p:nvPicPr>
          <p:cNvPr id="110" name="Google Shape;110;p19"/>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a:t>
            </a:r>
            <a:endParaRPr/>
          </a:p>
        </p:txBody>
      </p:sp>
      <p:sp>
        <p:nvSpPr>
          <p:cNvPr id="116" name="Google Shape;116;p20"/>
          <p:cNvSpPr txBox="1">
            <a:spLocks noGrp="1"/>
          </p:cNvSpPr>
          <p:nvPr>
            <p:ph type="body" idx="1"/>
          </p:nvPr>
        </p:nvSpPr>
        <p:spPr>
          <a:xfrm>
            <a:off x="241100" y="1944825"/>
            <a:ext cx="4239300" cy="29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och passa</a:t>
            </a:r>
            <a:endParaRPr sz="1200"/>
          </a:p>
          <a:p>
            <a:pPr marL="0" lvl="0" indent="0" algn="l" rtl="0">
              <a:spcBef>
                <a:spcPts val="1600"/>
              </a:spcBef>
              <a:spcAft>
                <a:spcPts val="0"/>
              </a:spcAft>
              <a:buNone/>
            </a:pPr>
            <a:r>
              <a:rPr lang="sv" sz="1200"/>
              <a:t>Varför: För att bli bekväm med att ta emot och passa bollen</a:t>
            </a:r>
            <a:endParaRPr sz="1200"/>
          </a:p>
          <a:p>
            <a:pPr marL="0" lvl="0" indent="0" algn="l" rtl="0">
              <a:spcBef>
                <a:spcPts val="1600"/>
              </a:spcBef>
              <a:spcAft>
                <a:spcPts val="0"/>
              </a:spcAft>
              <a:buNone/>
            </a:pPr>
            <a:r>
              <a:rPr lang="sv" sz="1200"/>
              <a:t>Hur: Genom att ta emot bollen med “bortre fot” och sedan passa med andra. </a:t>
            </a:r>
            <a:endParaRPr sz="1200"/>
          </a:p>
          <a:p>
            <a:pPr marL="0" lvl="0" indent="0" algn="l" rtl="0">
              <a:spcBef>
                <a:spcPts val="1600"/>
              </a:spcBef>
              <a:spcAft>
                <a:spcPts val="0"/>
              </a:spcAft>
              <a:buNone/>
            </a:pPr>
            <a:r>
              <a:rPr lang="sv" sz="1200"/>
              <a:t>Organisation: En kvadrat på cirka 5x5m. En spelare mellan varje kon </a:t>
            </a:r>
            <a:endParaRPr sz="1200"/>
          </a:p>
          <a:p>
            <a:pPr marL="0" lvl="0" indent="0" algn="l" rtl="0">
              <a:spcBef>
                <a:spcPts val="1600"/>
              </a:spcBef>
              <a:spcAft>
                <a:spcPts val="1600"/>
              </a:spcAft>
              <a:buNone/>
            </a:pPr>
            <a:r>
              <a:rPr lang="sv" sz="1200"/>
              <a:t>Anvisningar: Spelarna ska passa bollen till varandra i kvadraten. Viktigt att passningen är på borte foten. Öka svårighetsgrad genom att lägga in försvarare</a:t>
            </a:r>
            <a:endParaRPr sz="1600"/>
          </a:p>
        </p:txBody>
      </p:sp>
      <p:pic>
        <p:nvPicPr>
          <p:cNvPr id="117" name="Google Shape;117;p20"/>
          <p:cNvPicPr preferRelativeResize="0"/>
          <p:nvPr/>
        </p:nvPicPr>
        <p:blipFill>
          <a:blip r:embed="rId3">
            <a:alphaModFix/>
          </a:blip>
          <a:stretch>
            <a:fillRect/>
          </a:stretch>
        </p:blipFill>
        <p:spPr>
          <a:xfrm>
            <a:off x="5182300" y="1908263"/>
            <a:ext cx="3511699" cy="298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och perception. Lagets färdigheter: spelbarhet, spelavstånd, spelbredd, speldjup och omställning. </a:t>
            </a:r>
            <a:endParaRPr/>
          </a:p>
        </p:txBody>
      </p:sp>
      <p:sp>
        <p:nvSpPr>
          <p:cNvPr id="123" name="Google Shape;123;p21"/>
          <p:cNvSpPr txBox="1">
            <a:spLocks noGrp="1"/>
          </p:cNvSpPr>
          <p:nvPr>
            <p:ph type="body" idx="1"/>
          </p:nvPr>
        </p:nvSpPr>
        <p:spPr>
          <a:xfrm>
            <a:off x="130600" y="1818300"/>
            <a:ext cx="50934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 Det går även välja att fokusera på försvarsspelet.</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Genom att ta emot bollen med “bortre fot” och sedan passa med andra. Vrida på huvudet för att “scanna av” vart medspelare och motspelare befinner sig. </a:t>
            </a:r>
            <a:endParaRPr sz="1200"/>
          </a:p>
          <a:p>
            <a:pPr marL="0" lvl="0" indent="0" algn="l" rtl="0">
              <a:spcBef>
                <a:spcPts val="1600"/>
              </a:spcBef>
              <a:spcAft>
                <a:spcPts val="0"/>
              </a:spcAft>
              <a:buNone/>
            </a:pPr>
            <a:r>
              <a:rPr lang="sv" sz="1200"/>
              <a:t>Organisation: En kvadrat 6x4m per antal spelare. Två lag, tex 8v8 där varje lag har varsin yta. </a:t>
            </a:r>
            <a:endParaRPr sz="1200"/>
          </a:p>
          <a:p>
            <a:pPr marL="0" lvl="0" indent="0" algn="l" rtl="0">
              <a:spcBef>
                <a:spcPts val="1600"/>
              </a:spcBef>
              <a:spcAft>
                <a:spcPts val="1600"/>
              </a:spcAft>
              <a:buNone/>
            </a:pPr>
            <a:r>
              <a:rPr lang="sv" sz="1200"/>
              <a:t>Anvisningar: Spelarna ska sträva efter att behålla bollen inom laget i sin yta. Förlorar man boll ska ett visst antal spelare in i motståndarnas yta in och vinna tillbaka bollen i den ytan. </a:t>
            </a:r>
            <a:endParaRPr/>
          </a:p>
        </p:txBody>
      </p:sp>
      <p:pic>
        <p:nvPicPr>
          <p:cNvPr id="124" name="Google Shape;124;p21"/>
          <p:cNvPicPr preferRelativeResize="0"/>
          <p:nvPr/>
        </p:nvPicPr>
        <p:blipFill>
          <a:blip r:embed="rId3">
            <a:alphaModFix/>
          </a:blip>
          <a:stretch>
            <a:fillRect/>
          </a:stretch>
        </p:blipFill>
        <p:spPr>
          <a:xfrm>
            <a:off x="5354475" y="2077725"/>
            <a:ext cx="3546700" cy="27460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2207</Words>
  <Application>Microsoft Office PowerPoint</Application>
  <PresentationFormat>Bildspel på skärmen (16:9)</PresentationFormat>
  <Paragraphs>110</Paragraphs>
  <Slides>21</Slides>
  <Notes>21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21</vt:i4>
      </vt:variant>
    </vt:vector>
  </HeadingPairs>
  <TitlesOfParts>
    <vt:vector size="24" baseType="lpstr">
      <vt:lpstr>Arial</vt:lpstr>
      <vt:lpstr>Roboto</vt:lpstr>
      <vt:lpstr>Material</vt:lpstr>
      <vt:lpstr>Fler övningar </vt:lpstr>
      <vt:lpstr>PowerPoint-presentation</vt:lpstr>
      <vt:lpstr>Spelarens färdigheter: driva, vända, utmana, finta och dribbla</vt:lpstr>
      <vt:lpstr>Spelarens färdigheter: ta emot, driva, vända, finta och dribbla. </vt:lpstr>
      <vt:lpstr>Spelarens färdigheter: driva, vända, täcka, utmana, finta och dribbla</vt:lpstr>
      <vt:lpstr>Spelarens färdigheter: driva, vända, täcka, utmana, finta och dribbla. </vt:lpstr>
      <vt:lpstr>Spelarens färdigheter: ta emot, passa och perception. Lagets metoder: spelbarhet</vt:lpstr>
      <vt:lpstr>Spelarens färdigheter: Ta emot och passa</vt:lpstr>
      <vt:lpstr>Spelarens färdigheter: ta emot, passa och perception. Lagets färdigheter: spelbarhet, spelavstånd, spelbredd, speldjup och omställning. </vt:lpstr>
      <vt:lpstr>Spelarens färdigheter: ta emot, passa och perception. Lagets färdigheter: spelbarhet, spelavstånd, spelbredd, speldjup</vt:lpstr>
      <vt:lpstr>Spelarens färdigheter: Ta emot, passa och perception.  </vt:lpstr>
      <vt:lpstr>Spelarens färdigheter: Ta emot, passa och perception. </vt:lpstr>
      <vt:lpstr>Spelarens färdigheter: ta emot, passa perception. Pressa, markera och tackla. Lagets färdigheter: spelbarhet, spelavstånd, spelbredd, speldjup och omställning. </vt:lpstr>
      <vt:lpstr>Spelarens färdigheter: ta emot, passa och perception. Lagets färdigheter: spelbarhet, spelavstånd, spelbredd, speldjup</vt:lpstr>
      <vt:lpstr>Spelarens färdigheter: Ta emot och passa</vt:lpstr>
      <vt:lpstr>Spelarens färdigheter: Ta emot och passa </vt:lpstr>
      <vt:lpstr>Spelarens färdigheter: Ta emot, passa och perception.</vt:lpstr>
      <vt:lpstr>Spelarens färdigheter: ta emot och passa</vt:lpstr>
      <vt:lpstr>Spelarens färdigheter: ta emot och passa </vt:lpstr>
      <vt:lpstr>Spelarens färdigheter: ta emot och passa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Fler övningar </dc:title>
  <dc:creator>Monica Jordan</dc:creator>
  <cp:lastModifiedBy>Monica Jordan</cp:lastModifiedBy>
  <cp:revision>1</cp:revision>
  <dcterms:modified xsi:type="dcterms:W3CDTF">2023-11-12T11:08:02Z</dcterms:modified>
</cp:coreProperties>
</file>